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4"/>
  </p:sldMasterIdLst>
  <p:notesMasterIdLst>
    <p:notesMasterId r:id="rId48"/>
  </p:notesMasterIdLst>
  <p:sldIdLst>
    <p:sldId id="278" r:id="rId5"/>
    <p:sldId id="257" r:id="rId6"/>
    <p:sldId id="259" r:id="rId7"/>
    <p:sldId id="300" r:id="rId8"/>
    <p:sldId id="260" r:id="rId9"/>
    <p:sldId id="261" r:id="rId10"/>
    <p:sldId id="262" r:id="rId11"/>
    <p:sldId id="263" r:id="rId12"/>
    <p:sldId id="264" r:id="rId13"/>
    <p:sldId id="273" r:id="rId14"/>
    <p:sldId id="274" r:id="rId15"/>
    <p:sldId id="304" r:id="rId16"/>
    <p:sldId id="268" r:id="rId17"/>
    <p:sldId id="277" r:id="rId18"/>
    <p:sldId id="269" r:id="rId19"/>
    <p:sldId id="275" r:id="rId20"/>
    <p:sldId id="309" r:id="rId21"/>
    <p:sldId id="295" r:id="rId22"/>
    <p:sldId id="301" r:id="rId23"/>
    <p:sldId id="299" r:id="rId24"/>
    <p:sldId id="302" r:id="rId25"/>
    <p:sldId id="303" r:id="rId26"/>
    <p:sldId id="265" r:id="rId27"/>
    <p:sldId id="285" r:id="rId28"/>
    <p:sldId id="286" r:id="rId29"/>
    <p:sldId id="287" r:id="rId30"/>
    <p:sldId id="288" r:id="rId31"/>
    <p:sldId id="289" r:id="rId32"/>
    <p:sldId id="291" r:id="rId33"/>
    <p:sldId id="312" r:id="rId34"/>
    <p:sldId id="284" r:id="rId35"/>
    <p:sldId id="294" r:id="rId36"/>
    <p:sldId id="296" r:id="rId37"/>
    <p:sldId id="279" r:id="rId38"/>
    <p:sldId id="281" r:id="rId39"/>
    <p:sldId id="297" r:id="rId40"/>
    <p:sldId id="280" r:id="rId41"/>
    <p:sldId id="305" r:id="rId42"/>
    <p:sldId id="306" r:id="rId43"/>
    <p:sldId id="307" r:id="rId44"/>
    <p:sldId id="308" r:id="rId45"/>
    <p:sldId id="310" r:id="rId46"/>
    <p:sldId id="311"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F1045D-1B0B-8202-E525-8D4BD28B661C}" v="25" dt="2024-01-08T10:11:01.508"/>
    <p1510:client id="{B4F273F1-F647-4298-A594-C3BC527767EA}" v="1778" vWet="1780" dt="2024-01-08T18:46:18.355"/>
    <p1510:client id="{EF994AB2-8524-458E-AC1D-D04615B2F78C}" v="3302" dt="2024-01-08T18:53:30.818"/>
    <p1510:client id="{F4AEFE9A-A0AB-4062-9238-355BD939C1E4}" v="1353" vWet="1355" dt="2024-01-08T18:41:37.4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D6437-EACF-49C0-908D-5D0A98764C1F}" type="datetimeFigureOut">
              <a:rPr lang="it-IT" smtClean="0"/>
              <a:t>09/01/2024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6A11F6-6BAD-4210-9FAD-FE3F403648E6}" type="slidenum">
              <a:rPr lang="it-IT" smtClean="0"/>
              <a:t>‹N›</a:t>
            </a:fld>
            <a:endParaRPr lang="it-IT"/>
          </a:p>
        </p:txBody>
      </p:sp>
    </p:spTree>
    <p:extLst>
      <p:ext uri="{BB962C8B-B14F-4D97-AF65-F5344CB8AC3E}">
        <p14:creationId xmlns:p14="http://schemas.microsoft.com/office/powerpoint/2010/main" val="2662876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C6A11F6-6BAD-4210-9FAD-FE3F403648E6}" type="slidenum">
              <a:rPr lang="it-IT" smtClean="0"/>
              <a:t>2</a:t>
            </a:fld>
            <a:endParaRPr lang="it-IT"/>
          </a:p>
        </p:txBody>
      </p:sp>
    </p:spTree>
    <p:extLst>
      <p:ext uri="{BB962C8B-B14F-4D97-AF65-F5344CB8AC3E}">
        <p14:creationId xmlns:p14="http://schemas.microsoft.com/office/powerpoint/2010/main" val="1683167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it-IT"/>
              <a:t>Fare clic per modificare lo stile del titolo dello schema</a:t>
            </a:r>
            <a:endParaRPr lang="en-US"/>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a:p>
        </p:txBody>
      </p:sp>
      <p:sp>
        <p:nvSpPr>
          <p:cNvPr id="4" name="Date Placeholder 3"/>
          <p:cNvSpPr>
            <a:spLocks noGrp="1"/>
          </p:cNvSpPr>
          <p:nvPr>
            <p:ph type="dt" sz="half" idx="10"/>
          </p:nvPr>
        </p:nvSpPr>
        <p:spPr/>
        <p:txBody>
          <a:bodyPr/>
          <a:lstStyle/>
          <a:p>
            <a:fld id="{1A1C8963-2C9E-40F4-89D3-93ED3AB2C2FB}" type="datetimeFigureOut">
              <a:rPr lang="it-IT" smtClean="0"/>
              <a:t>09/01/2024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8476E01-CC42-4767-8AAB-CF2F9D19410E}" type="slidenum">
              <a:rPr lang="it-IT" smtClean="0"/>
              <a:t>‹N›</a:t>
            </a:fld>
            <a:endParaRPr lang="it-I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6355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Vertical Text Placeholder 2"/>
          <p:cNvSpPr>
            <a:spLocks noGrp="1"/>
          </p:cNvSpPr>
          <p:nvPr>
            <p:ph type="body" orient="vert" idx="1"/>
          </p:nvPr>
        </p:nvSpPr>
        <p:spPr/>
        <p:txBody>
          <a:bodyPr vert="eaVert" lIns="45720" tIns="0" rIns="45720" bIns="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1A1C8963-2C9E-40F4-89D3-93ED3AB2C2FB}" type="datetimeFigureOut">
              <a:rPr lang="it-IT" smtClean="0"/>
              <a:t>09/01/2024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8476E01-CC42-4767-8AAB-CF2F9D19410E}" type="slidenum">
              <a:rPr lang="it-IT" smtClean="0"/>
              <a:t>‹N›</a:t>
            </a:fld>
            <a:endParaRPr lang="it-IT"/>
          </a:p>
        </p:txBody>
      </p:sp>
    </p:spTree>
    <p:extLst>
      <p:ext uri="{BB962C8B-B14F-4D97-AF65-F5344CB8AC3E}">
        <p14:creationId xmlns:p14="http://schemas.microsoft.com/office/powerpoint/2010/main" val="8536628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1A1C8963-2C9E-40F4-89D3-93ED3AB2C2FB}" type="datetimeFigureOut">
              <a:rPr lang="it-IT" smtClean="0"/>
              <a:t>09/01/2024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8476E01-CC42-4767-8AAB-CF2F9D19410E}" type="slidenum">
              <a:rPr lang="it-IT" smtClean="0"/>
              <a:t>‹N›</a:t>
            </a:fld>
            <a:endParaRPr lang="it-IT"/>
          </a:p>
        </p:txBody>
      </p:sp>
    </p:spTree>
    <p:extLst>
      <p:ext uri="{BB962C8B-B14F-4D97-AF65-F5344CB8AC3E}">
        <p14:creationId xmlns:p14="http://schemas.microsoft.com/office/powerpoint/2010/main" val="1097427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1A1C8963-2C9E-40F4-89D3-93ED3AB2C2FB}" type="datetimeFigureOut">
              <a:rPr lang="it-IT" smtClean="0"/>
              <a:t>09/01/2024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8476E01-CC42-4767-8AAB-CF2F9D19410E}" type="slidenum">
              <a:rPr lang="it-IT" smtClean="0"/>
              <a:t>‹N›</a:t>
            </a:fld>
            <a:endParaRPr lang="it-IT"/>
          </a:p>
        </p:txBody>
      </p:sp>
    </p:spTree>
    <p:extLst>
      <p:ext uri="{BB962C8B-B14F-4D97-AF65-F5344CB8AC3E}">
        <p14:creationId xmlns:p14="http://schemas.microsoft.com/office/powerpoint/2010/main" val="14619990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it-IT"/>
              <a:t>Fare clic per modificare lo stile del titolo dello schema</a:t>
            </a:r>
            <a:endParaRPr lang="en-US"/>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A1C8963-2C9E-40F4-89D3-93ED3AB2C2FB}" type="datetimeFigureOut">
              <a:rPr lang="it-IT" smtClean="0"/>
              <a:t>09/01/2024</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8476E01-CC42-4767-8AAB-CF2F9D19410E}" type="slidenum">
              <a:rPr lang="it-IT" smtClean="0"/>
              <a:t>‹N›</a:t>
            </a:fld>
            <a:endParaRPr lang="it-IT"/>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5860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it-IT"/>
              <a:t>Fare clic per modificare lo stile del titolo dello schema</a:t>
            </a:r>
            <a:endParaRPr lang="en-US"/>
          </a:p>
        </p:txBody>
      </p:sp>
      <p:sp>
        <p:nvSpPr>
          <p:cNvPr id="3" name="Content Placeholder 2"/>
          <p:cNvSpPr>
            <a:spLocks noGrp="1"/>
          </p:cNvSpPr>
          <p:nvPr>
            <p:ph sz="half" idx="1"/>
          </p:nvPr>
        </p:nvSpPr>
        <p:spPr>
          <a:xfrm>
            <a:off x="1097280" y="1845734"/>
            <a:ext cx="4937760" cy="4023359"/>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6217920" y="1845735"/>
            <a:ext cx="4937760" cy="40233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4"/>
          <p:cNvSpPr>
            <a:spLocks noGrp="1"/>
          </p:cNvSpPr>
          <p:nvPr>
            <p:ph type="dt" sz="half" idx="10"/>
          </p:nvPr>
        </p:nvSpPr>
        <p:spPr/>
        <p:txBody>
          <a:bodyPr/>
          <a:lstStyle/>
          <a:p>
            <a:fld id="{1A1C8963-2C9E-40F4-89D3-93ED3AB2C2FB}" type="datetimeFigureOut">
              <a:rPr lang="it-IT" smtClean="0"/>
              <a:t>09/01/2024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8476E01-CC42-4767-8AAB-CF2F9D19410E}" type="slidenum">
              <a:rPr lang="it-IT" smtClean="0"/>
              <a:t>‹N›</a:t>
            </a:fld>
            <a:endParaRPr lang="it-IT"/>
          </a:p>
        </p:txBody>
      </p:sp>
    </p:spTree>
    <p:extLst>
      <p:ext uri="{BB962C8B-B14F-4D97-AF65-F5344CB8AC3E}">
        <p14:creationId xmlns:p14="http://schemas.microsoft.com/office/powerpoint/2010/main" val="115901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it-IT"/>
              <a:t>Fare clic per modificare lo stile del titolo dello schema</a:t>
            </a:r>
            <a:endParaRPr lang="en-US"/>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097280" y="2582335"/>
            <a:ext cx="4937760" cy="32867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217920" y="2582334"/>
            <a:ext cx="4937760" cy="328676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p:cNvSpPr>
            <a:spLocks noGrp="1"/>
          </p:cNvSpPr>
          <p:nvPr>
            <p:ph type="dt" sz="half" idx="10"/>
          </p:nvPr>
        </p:nvSpPr>
        <p:spPr/>
        <p:txBody>
          <a:bodyPr/>
          <a:lstStyle/>
          <a:p>
            <a:fld id="{1A1C8963-2C9E-40F4-89D3-93ED3AB2C2FB}" type="datetimeFigureOut">
              <a:rPr lang="it-IT" smtClean="0"/>
              <a:t>09/01/2024</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88476E01-CC42-4767-8AAB-CF2F9D19410E}" type="slidenum">
              <a:rPr lang="it-IT" smtClean="0"/>
              <a:t>‹N›</a:t>
            </a:fld>
            <a:endParaRPr lang="it-IT"/>
          </a:p>
        </p:txBody>
      </p:sp>
    </p:spTree>
    <p:extLst>
      <p:ext uri="{BB962C8B-B14F-4D97-AF65-F5344CB8AC3E}">
        <p14:creationId xmlns:p14="http://schemas.microsoft.com/office/powerpoint/2010/main" val="1278317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Date Placeholder 2"/>
          <p:cNvSpPr>
            <a:spLocks noGrp="1"/>
          </p:cNvSpPr>
          <p:nvPr>
            <p:ph type="dt" sz="half" idx="10"/>
          </p:nvPr>
        </p:nvSpPr>
        <p:spPr/>
        <p:txBody>
          <a:bodyPr/>
          <a:lstStyle/>
          <a:p>
            <a:fld id="{1A1C8963-2C9E-40F4-89D3-93ED3AB2C2FB}" type="datetimeFigureOut">
              <a:rPr lang="it-IT" smtClean="0"/>
              <a:t>09/01/2024</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88476E01-CC42-4767-8AAB-CF2F9D19410E}" type="slidenum">
              <a:rPr lang="it-IT" smtClean="0"/>
              <a:t>‹N›</a:t>
            </a:fld>
            <a:endParaRPr lang="it-IT"/>
          </a:p>
        </p:txBody>
      </p:sp>
    </p:spTree>
    <p:extLst>
      <p:ext uri="{BB962C8B-B14F-4D97-AF65-F5344CB8AC3E}">
        <p14:creationId xmlns:p14="http://schemas.microsoft.com/office/powerpoint/2010/main" val="188969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A1C8963-2C9E-40F4-89D3-93ED3AB2C2FB}" type="datetimeFigureOut">
              <a:rPr lang="it-IT" smtClean="0"/>
              <a:t>09/01/2024</a:t>
            </a:fld>
            <a:endParaRPr lang="it-IT"/>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it-IT"/>
          </a:p>
        </p:txBody>
      </p:sp>
      <p:sp>
        <p:nvSpPr>
          <p:cNvPr id="9" name="Slide Number Placeholder 8"/>
          <p:cNvSpPr>
            <a:spLocks noGrp="1"/>
          </p:cNvSpPr>
          <p:nvPr>
            <p:ph type="sldNum" sz="quarter" idx="12"/>
          </p:nvPr>
        </p:nvSpPr>
        <p:spPr/>
        <p:txBody>
          <a:bodyPr/>
          <a:lstStyle/>
          <a:p>
            <a:fld id="{88476E01-CC42-4767-8AAB-CF2F9D19410E}" type="slidenum">
              <a:rPr lang="it-IT" smtClean="0"/>
              <a:t>‹N›</a:t>
            </a:fld>
            <a:endParaRPr lang="it-IT"/>
          </a:p>
        </p:txBody>
      </p:sp>
    </p:spTree>
    <p:extLst>
      <p:ext uri="{BB962C8B-B14F-4D97-AF65-F5344CB8AC3E}">
        <p14:creationId xmlns:p14="http://schemas.microsoft.com/office/powerpoint/2010/main" val="11396852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it-IT"/>
              <a:t>Fare clic per modificare lo stile del titolo dello schema</a:t>
            </a:r>
            <a:endParaRPr lang="en-US"/>
          </a:p>
        </p:txBody>
      </p:sp>
      <p:sp>
        <p:nvSpPr>
          <p:cNvPr id="3" name="Content Placeholder 2"/>
          <p:cNvSpPr>
            <a:spLocks noGrp="1"/>
          </p:cNvSpPr>
          <p:nvPr>
            <p:ph idx="1"/>
          </p:nvPr>
        </p:nvSpPr>
        <p:spPr>
          <a:xfrm>
            <a:off x="4800600" y="731520"/>
            <a:ext cx="6492240" cy="5257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A1C8963-2C9E-40F4-89D3-93ED3AB2C2FB}" type="datetimeFigureOut">
              <a:rPr lang="it-IT" smtClean="0"/>
              <a:t>09/01/2024</a:t>
            </a:fld>
            <a:endParaRPr lang="it-IT"/>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it-IT"/>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8476E01-CC42-4767-8AAB-CF2F9D19410E}" type="slidenum">
              <a:rPr lang="it-IT" smtClean="0"/>
              <a:t>‹N›</a:t>
            </a:fld>
            <a:endParaRPr lang="it-IT"/>
          </a:p>
        </p:txBody>
      </p:sp>
    </p:spTree>
    <p:extLst>
      <p:ext uri="{BB962C8B-B14F-4D97-AF65-F5344CB8AC3E}">
        <p14:creationId xmlns:p14="http://schemas.microsoft.com/office/powerpoint/2010/main" val="1566549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it-IT"/>
              <a:t>Fare clic per modificare lo stile del titolo dello schema</a:t>
            </a:r>
            <a:endParaRPr lang="en-US"/>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1A1C8963-2C9E-40F4-89D3-93ED3AB2C2FB}" type="datetimeFigureOut">
              <a:rPr lang="it-IT" smtClean="0"/>
              <a:t>09/01/2024</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8476E01-CC42-4767-8AAB-CF2F9D19410E}" type="slidenum">
              <a:rPr lang="it-IT" smtClean="0"/>
              <a:t>‹N›</a:t>
            </a:fld>
            <a:endParaRPr lang="it-IT"/>
          </a:p>
        </p:txBody>
      </p:sp>
    </p:spTree>
    <p:extLst>
      <p:ext uri="{BB962C8B-B14F-4D97-AF65-F5344CB8AC3E}">
        <p14:creationId xmlns:p14="http://schemas.microsoft.com/office/powerpoint/2010/main" val="33676478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it-IT"/>
              <a:t>Fare clic per modificare lo stile del titolo dello schema</a:t>
            </a:r>
            <a:endParaRPr lang="en-US"/>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A1C8963-2C9E-40F4-89D3-93ED3AB2C2FB}" type="datetimeFigureOut">
              <a:rPr lang="it-IT" smtClean="0"/>
              <a:t>09/01/2024</a:t>
            </a:fld>
            <a:endParaRPr lang="it-IT"/>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it-IT"/>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8476E01-CC42-4767-8AAB-CF2F9D19410E}" type="slidenum">
              <a:rPr lang="it-IT" smtClean="0"/>
              <a:t>‹N›</a:t>
            </a:fld>
            <a:endParaRPr lang="it-IT"/>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6638416"/>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video" Target="NULL" TargetMode="External"/><Relationship Id="rId7" Type="http://schemas.openxmlformats.org/officeDocument/2006/relationships/image" Target="../media/image2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slideLayout" Target="../slideLayouts/slideLayout6.xml"/><Relationship Id="rId5" Type="http://schemas.microsoft.com/office/2007/relationships/media" Target="../media/media4.mp4"/><Relationship Id="rId4" Type="http://schemas.microsoft.com/office/2007/relationships/media" Target="../media/media3.mp4"/><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a:extLst>
              <a:ext uri="{FF2B5EF4-FFF2-40B4-BE49-F238E27FC236}">
                <a16:creationId xmlns:a16="http://schemas.microsoft.com/office/drawing/2014/main" id="{9DD02238-87BF-5990-4A4D-B5F560ABA2D2}"/>
              </a:ext>
            </a:extLst>
          </p:cNvPr>
          <p:cNvSpPr>
            <a:spLocks noGrp="1"/>
          </p:cNvSpPr>
          <p:nvPr>
            <p:ph type="title"/>
          </p:nvPr>
        </p:nvSpPr>
        <p:spPr>
          <a:xfrm>
            <a:off x="516796" y="5073446"/>
            <a:ext cx="5421887" cy="1604056"/>
          </a:xfrm>
        </p:spPr>
        <p:txBody>
          <a:bodyPr/>
          <a:lstStyle/>
          <a:p>
            <a:r>
              <a:rPr lang="en-US" sz="3600" b="1" dirty="0">
                <a:solidFill>
                  <a:srgbClr val="FFFFFF"/>
                </a:solidFill>
                <a:latin typeface="Source Sans Pro" panose="020B0503030403020204" pitchFamily="34" charset="0"/>
                <a:ea typeface="Source Sans Pro" panose="020B0503030403020204" pitchFamily="34" charset="0"/>
              </a:rPr>
              <a:t>Progetto di </a:t>
            </a:r>
            <a:br>
              <a:rPr lang="en-US" sz="3600" b="1" dirty="0">
                <a:solidFill>
                  <a:srgbClr val="FFFFFF"/>
                </a:solidFill>
                <a:latin typeface="Source Sans Pro" panose="020B0503030403020204" pitchFamily="34" charset="0"/>
                <a:ea typeface="Source Sans Pro" panose="020B0503030403020204" pitchFamily="34" charset="0"/>
              </a:rPr>
            </a:br>
            <a:r>
              <a:rPr lang="en-US" sz="3600" b="1" dirty="0">
                <a:solidFill>
                  <a:srgbClr val="FFFFFF"/>
                </a:solidFill>
                <a:latin typeface="Source Sans Pro" panose="020B0503030403020204" pitchFamily="34" charset="0"/>
                <a:ea typeface="Source Sans Pro" panose="020B0503030403020204" pitchFamily="34" charset="0"/>
              </a:rPr>
              <a:t>Information Systems and Business Intelligence</a:t>
            </a:r>
            <a:endParaRPr lang="it-IT" b="1" dirty="0">
              <a:latin typeface="Source Sans Pro" panose="020B0503030403020204" pitchFamily="34" charset="0"/>
              <a:ea typeface="Source Sans Pro" panose="020B0503030403020204" pitchFamily="34" charset="0"/>
            </a:endParaRPr>
          </a:p>
        </p:txBody>
      </p:sp>
      <p:pic>
        <p:nvPicPr>
          <p:cNvPr id="4098" name="Picture 2" descr="The data analysis skill you need (2022) | AQskill">
            <a:extLst>
              <a:ext uri="{FF2B5EF4-FFF2-40B4-BE49-F238E27FC236}">
                <a16:creationId xmlns:a16="http://schemas.microsoft.com/office/drawing/2014/main" id="{ACFB77AF-8CAF-D445-C020-F6BA3D665BD7}"/>
              </a:ext>
            </a:extLst>
          </p:cNvPr>
          <p:cNvPicPr>
            <a:picLocks noGrp="1" noChangeAspect="1" noChangeArrowheads="1"/>
          </p:cNvPicPr>
          <p:nvPr>
            <p:ph type="pic" idx="1"/>
          </p:nvPr>
        </p:nvPicPr>
        <p:blipFill rotWithShape="1">
          <a:blip r:embed="rId2">
            <a:extLst>
              <a:ext uri="{BEBA8EAE-BF5A-486C-A8C5-ECC9F3942E4B}">
                <a14:imgProps xmlns:a14="http://schemas.microsoft.com/office/drawing/2010/main">
                  <a14:imgLayer r:embed="rId3">
                    <a14:imgEffect>
                      <a14:artisticMosiaicBubbles trans="28000" pressure="100"/>
                    </a14:imgEffect>
                  </a14:imgLayer>
                </a14:imgProps>
              </a:ext>
              <a:ext uri="{28A0092B-C50C-407E-A947-70E740481C1C}">
                <a14:useLocalDpi xmlns:a14="http://schemas.microsoft.com/office/drawing/2010/main" val="0"/>
              </a:ext>
            </a:extLst>
          </a:blip>
          <a:srcRect t="11832" b="19008"/>
          <a:stretch/>
        </p:blipFill>
        <p:spPr bwMode="auto">
          <a:xfrm>
            <a:off x="0" y="0"/>
            <a:ext cx="12191985" cy="4916129"/>
          </a:xfrm>
          <a:prstGeom prst="rect">
            <a:avLst/>
          </a:prstGeom>
          <a:extLst>
            <a:ext uri="{909E8E84-426E-40DD-AFC4-6F175D3DCCD1}">
              <a14:hiddenFill xmlns:a14="http://schemas.microsoft.com/office/drawing/2010/main">
                <a:solidFill>
                  <a:srgbClr val="FFFFFF"/>
                </a:solidFill>
              </a14:hiddenFill>
            </a:ext>
          </a:extLst>
        </p:spPr>
      </p:pic>
      <p:sp>
        <p:nvSpPr>
          <p:cNvPr id="10" name="CasellaDiTesto 9">
            <a:extLst>
              <a:ext uri="{FF2B5EF4-FFF2-40B4-BE49-F238E27FC236}">
                <a16:creationId xmlns:a16="http://schemas.microsoft.com/office/drawing/2014/main" id="{1D719AD8-CA2A-F001-4136-EF28B20A9BD2}"/>
              </a:ext>
            </a:extLst>
          </p:cNvPr>
          <p:cNvSpPr txBox="1"/>
          <p:nvPr/>
        </p:nvSpPr>
        <p:spPr>
          <a:xfrm>
            <a:off x="7832560" y="5011340"/>
            <a:ext cx="2180405" cy="646331"/>
          </a:xfrm>
          <a:prstGeom prst="rect">
            <a:avLst/>
          </a:prstGeom>
          <a:noFill/>
        </p:spPr>
        <p:txBody>
          <a:bodyPr wrap="none" rtlCol="0">
            <a:spAutoFit/>
          </a:bodyPr>
          <a:lstStyle/>
          <a:p>
            <a:pPr algn="ctr"/>
            <a:r>
              <a:rPr lang="it-IT" i="1">
                <a:solidFill>
                  <a:schemeClr val="bg1"/>
                </a:solidFill>
                <a:latin typeface="Source Sans Pro" panose="020B0503030403020204" pitchFamily="34" charset="0"/>
                <a:ea typeface="Source Sans Pro" panose="020B0503030403020204" pitchFamily="34" charset="0"/>
              </a:rPr>
              <a:t>A.A. 2023/2024</a:t>
            </a:r>
          </a:p>
          <a:p>
            <a:pPr algn="ctr"/>
            <a:r>
              <a:rPr lang="it-IT" i="1">
                <a:solidFill>
                  <a:schemeClr val="bg1"/>
                </a:solidFill>
                <a:latin typeface="Source Sans Pro" panose="020B0503030403020204" pitchFamily="34" charset="0"/>
                <a:ea typeface="Source Sans Pro" panose="020B0503030403020204" pitchFamily="34" charset="0"/>
              </a:rPr>
              <a:t>Prof.ssa Flora Amato</a:t>
            </a:r>
          </a:p>
        </p:txBody>
      </p:sp>
      <p:sp>
        <p:nvSpPr>
          <p:cNvPr id="11" name="CasellaDiTesto 10">
            <a:extLst>
              <a:ext uri="{FF2B5EF4-FFF2-40B4-BE49-F238E27FC236}">
                <a16:creationId xmlns:a16="http://schemas.microsoft.com/office/drawing/2014/main" id="{22A6C48C-9831-374F-383C-5F921BF05D45}"/>
              </a:ext>
            </a:extLst>
          </p:cNvPr>
          <p:cNvSpPr txBox="1"/>
          <p:nvPr/>
        </p:nvSpPr>
        <p:spPr>
          <a:xfrm>
            <a:off x="6567943" y="5737340"/>
            <a:ext cx="4709637" cy="1200329"/>
          </a:xfrm>
          <a:prstGeom prst="rect">
            <a:avLst/>
          </a:prstGeom>
          <a:noFill/>
        </p:spPr>
        <p:txBody>
          <a:bodyPr wrap="square" rtlCol="0">
            <a:spAutoFit/>
          </a:bodyPr>
          <a:lstStyle/>
          <a:p>
            <a:pPr algn="ctr"/>
            <a:r>
              <a:rPr lang="it-IT" b="1" dirty="0">
                <a:solidFill>
                  <a:schemeClr val="bg1"/>
                </a:solidFill>
                <a:latin typeface="Source Sans Pro" panose="020B0503030403020204" pitchFamily="34" charset="0"/>
                <a:ea typeface="Source Sans Pro" panose="020B0503030403020204" pitchFamily="34" charset="0"/>
              </a:rPr>
              <a:t>Angelica Mondillo M63001482 </a:t>
            </a:r>
          </a:p>
          <a:p>
            <a:pPr algn="ctr"/>
            <a:r>
              <a:rPr lang="it-IT" b="1" dirty="0">
                <a:solidFill>
                  <a:schemeClr val="bg1"/>
                </a:solidFill>
                <a:latin typeface="Source Sans Pro" panose="020B0503030403020204" pitchFamily="34" charset="0"/>
                <a:ea typeface="Source Sans Pro" panose="020B0503030403020204" pitchFamily="34" charset="0"/>
              </a:rPr>
              <a:t>Emanuele Santoro M63001549</a:t>
            </a:r>
          </a:p>
          <a:p>
            <a:pPr algn="ctr"/>
            <a:r>
              <a:rPr lang="it-IT" b="1" dirty="0">
                <a:solidFill>
                  <a:schemeClr val="bg1"/>
                </a:solidFill>
                <a:latin typeface="Source Sans Pro" panose="020B0503030403020204" pitchFamily="34" charset="0"/>
                <a:ea typeface="Source Sans Pro" panose="020B0503030403020204" pitchFamily="34" charset="0"/>
              </a:rPr>
              <a:t>Michele Morgillo M63001467</a:t>
            </a:r>
          </a:p>
          <a:p>
            <a:endParaRPr lang="it-IT" dirty="0"/>
          </a:p>
        </p:txBody>
      </p:sp>
    </p:spTree>
    <p:extLst>
      <p:ext uri="{BB962C8B-B14F-4D97-AF65-F5344CB8AC3E}">
        <p14:creationId xmlns:p14="http://schemas.microsoft.com/office/powerpoint/2010/main" val="1579606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12" name="Rectangle 11">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cxnSp>
        <p:nvCxnSpPr>
          <p:cNvPr id="14" name="Straight Connector 13">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4" name="Titolo 3">
            <a:extLst>
              <a:ext uri="{FF2B5EF4-FFF2-40B4-BE49-F238E27FC236}">
                <a16:creationId xmlns:a16="http://schemas.microsoft.com/office/drawing/2014/main" id="{17CA7212-DECC-DB64-A30B-BB553EDB45EE}"/>
              </a:ext>
            </a:extLst>
          </p:cNvPr>
          <p:cNvSpPr>
            <a:spLocks noGrp="1"/>
          </p:cNvSpPr>
          <p:nvPr>
            <p:ph type="title"/>
          </p:nvPr>
        </p:nvSpPr>
        <p:spPr>
          <a:xfrm>
            <a:off x="633998" y="4905301"/>
            <a:ext cx="4988879" cy="1554485"/>
          </a:xfrm>
        </p:spPr>
        <p:txBody>
          <a:bodyPr vert="horz" lIns="91440" tIns="45720" rIns="91440" bIns="45720" rtlCol="0" anchor="ctr">
            <a:normAutofit/>
          </a:bodyPr>
          <a:lstStyle/>
          <a:p>
            <a:pPr algn="r"/>
            <a:r>
              <a:rPr lang="en-US" b="1" err="1">
                <a:solidFill>
                  <a:srgbClr val="FFFFFF"/>
                </a:solidFill>
                <a:latin typeface="Source Sans Pro" panose="020B0503030403020204" pitchFamily="34" charset="0"/>
                <a:ea typeface="Source Sans Pro" panose="020B0503030403020204" pitchFamily="34" charset="0"/>
              </a:rPr>
              <a:t>Analisi</a:t>
            </a:r>
            <a:r>
              <a:rPr lang="en-US" b="1">
                <a:solidFill>
                  <a:srgbClr val="FFFFFF"/>
                </a:solidFill>
                <a:latin typeface="Source Sans Pro" panose="020B0503030403020204" pitchFamily="34" charset="0"/>
                <a:ea typeface="Source Sans Pro" panose="020B0503030403020204" pitchFamily="34" charset="0"/>
              </a:rPr>
              <a:t> </a:t>
            </a:r>
            <a:r>
              <a:rPr lang="en-US" b="1" err="1">
                <a:solidFill>
                  <a:srgbClr val="FFFFFF"/>
                </a:solidFill>
                <a:latin typeface="Source Sans Pro" panose="020B0503030403020204" pitchFamily="34" charset="0"/>
                <a:ea typeface="Source Sans Pro" panose="020B0503030403020204" pitchFamily="34" charset="0"/>
              </a:rPr>
              <a:t>dei</a:t>
            </a:r>
            <a:r>
              <a:rPr lang="en-US" b="1">
                <a:solidFill>
                  <a:srgbClr val="FFFFFF"/>
                </a:solidFill>
                <a:latin typeface="Source Sans Pro" panose="020B0503030403020204" pitchFamily="34" charset="0"/>
                <a:ea typeface="Source Sans Pro" panose="020B0503030403020204" pitchFamily="34" charset="0"/>
              </a:rPr>
              <a:t> </a:t>
            </a:r>
            <a:r>
              <a:rPr lang="en-US" b="1" err="1">
                <a:solidFill>
                  <a:srgbClr val="FFFFFF"/>
                </a:solidFill>
                <a:latin typeface="Source Sans Pro" panose="020B0503030403020204" pitchFamily="34" charset="0"/>
                <a:ea typeface="Source Sans Pro" panose="020B0503030403020204" pitchFamily="34" charset="0"/>
              </a:rPr>
              <a:t>dati</a:t>
            </a:r>
            <a:r>
              <a:rPr lang="en-US" b="1">
                <a:solidFill>
                  <a:srgbClr val="FFFFFF"/>
                </a:solidFill>
                <a:latin typeface="Source Sans Pro" panose="020B0503030403020204" pitchFamily="34" charset="0"/>
                <a:ea typeface="Source Sans Pro" panose="020B0503030403020204" pitchFamily="34" charset="0"/>
              </a:rPr>
              <a:t> </a:t>
            </a:r>
          </a:p>
        </p:txBody>
      </p:sp>
      <p:sp>
        <p:nvSpPr>
          <p:cNvPr id="20" name="Rectangle 19">
            <a:extLst>
              <a:ext uri="{FF2B5EF4-FFF2-40B4-BE49-F238E27FC236}">
                <a16:creationId xmlns:a16="http://schemas.microsoft.com/office/drawing/2014/main" id="{4AF746F9-E85F-4BED-9D7E-562262E8B3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554906"/>
            <a:ext cx="12188952" cy="64008"/>
          </a:xfrm>
          <a:prstGeom prst="rect">
            <a:avLst/>
          </a:prstGeom>
          <a:solidFill>
            <a:srgbClr val="509DD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cxnSp>
        <p:nvCxnSpPr>
          <p:cNvPr id="22" name="Straight Connector 21">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5875">
            <a:solidFill>
              <a:srgbClr val="509DD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4EB7F43-D156-A688-EE0A-975EAE058DDF}"/>
              </a:ext>
            </a:extLst>
          </p:cNvPr>
          <p:cNvSpPr txBox="1"/>
          <p:nvPr/>
        </p:nvSpPr>
        <p:spPr>
          <a:xfrm>
            <a:off x="6064303" y="4929210"/>
            <a:ext cx="5493699" cy="1554485"/>
          </a:xfrm>
          <a:prstGeom prst="rect">
            <a:avLst/>
          </a:prstGeom>
        </p:spPr>
        <p:txBody>
          <a:bodyPr rot="0" spcFirstLastPara="0" vertOverflow="overflow" horzOverflow="overflow" vert="horz" lIns="0" tIns="45720" rIns="0" bIns="45720" numCol="1" spcCol="0" rtlCol="0" fromWordArt="0" anchor="ctr" anchorCtr="0" forceAA="0" compatLnSpc="1">
            <a:prstTxWarp prst="textNoShape">
              <a:avLst/>
            </a:prstTxWarp>
            <a:normAutofit/>
          </a:bodyPr>
          <a:lstStyle/>
          <a:p>
            <a:pPr algn="just"/>
            <a:r>
              <a:rPr lang="it-IT" b="0" i="0">
                <a:solidFill>
                  <a:schemeClr val="bg1"/>
                </a:solidFill>
                <a:effectLst/>
                <a:latin typeface="Source Sans Pro" panose="020B0503030403020204" pitchFamily="34" charset="0"/>
                <a:ea typeface="Source Sans Pro" panose="020B0503030403020204" pitchFamily="34" charset="0"/>
              </a:rPr>
              <a:t>Questo </a:t>
            </a:r>
            <a:r>
              <a:rPr lang="it-IT" b="0" i="0" err="1">
                <a:solidFill>
                  <a:schemeClr val="bg1"/>
                </a:solidFill>
                <a:effectLst/>
                <a:latin typeface="Source Sans Pro" panose="020B0503030403020204" pitchFamily="34" charset="0"/>
                <a:ea typeface="Source Sans Pro" panose="020B0503030403020204" pitchFamily="34" charset="0"/>
              </a:rPr>
              <a:t>scatter</a:t>
            </a:r>
            <a:r>
              <a:rPr lang="it-IT" b="0" i="0">
                <a:solidFill>
                  <a:schemeClr val="bg1"/>
                </a:solidFill>
                <a:effectLst/>
                <a:latin typeface="Source Sans Pro" panose="020B0503030403020204" pitchFamily="34" charset="0"/>
                <a:ea typeface="Source Sans Pro" panose="020B0503030403020204" pitchFamily="34" charset="0"/>
              </a:rPr>
              <a:t> plot visualizza la correlazione tra il punteggio della critica e le vendite totali per genere.</a:t>
            </a:r>
            <a:endParaRPr lang="it-IT">
              <a:solidFill>
                <a:schemeClr val="bg1"/>
              </a:solidFill>
              <a:latin typeface="Source Sans Pro" panose="020B0503030403020204" pitchFamily="34" charset="0"/>
              <a:ea typeface="Source Sans Pro" panose="020B0503030403020204" pitchFamily="34" charset="0"/>
            </a:endParaRPr>
          </a:p>
        </p:txBody>
      </p:sp>
      <p:pic>
        <p:nvPicPr>
          <p:cNvPr id="2" name="Immagine 1" descr="Immagine che contiene testo, schermata, linea, Diagramma&#10;&#10;Descrizione generata automaticamente">
            <a:extLst>
              <a:ext uri="{FF2B5EF4-FFF2-40B4-BE49-F238E27FC236}">
                <a16:creationId xmlns:a16="http://schemas.microsoft.com/office/drawing/2014/main" id="{86A3182C-6123-D2E5-C3F4-FC6AB47793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848" y="395723"/>
            <a:ext cx="8826906" cy="4049901"/>
          </a:xfrm>
          <a:prstGeom prst="rect">
            <a:avLst/>
          </a:prstGeom>
        </p:spPr>
      </p:pic>
    </p:spTree>
    <p:extLst>
      <p:ext uri="{BB962C8B-B14F-4D97-AF65-F5344CB8AC3E}">
        <p14:creationId xmlns:p14="http://schemas.microsoft.com/office/powerpoint/2010/main" val="151679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12" name="Rectangle 11">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cxnSp>
        <p:nvCxnSpPr>
          <p:cNvPr id="14" name="Straight Connector 13">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4" name="Titolo 3">
            <a:extLst>
              <a:ext uri="{FF2B5EF4-FFF2-40B4-BE49-F238E27FC236}">
                <a16:creationId xmlns:a16="http://schemas.microsoft.com/office/drawing/2014/main" id="{17CA7212-DECC-DB64-A30B-BB553EDB45EE}"/>
              </a:ext>
            </a:extLst>
          </p:cNvPr>
          <p:cNvSpPr>
            <a:spLocks noGrp="1"/>
          </p:cNvSpPr>
          <p:nvPr>
            <p:ph type="title"/>
          </p:nvPr>
        </p:nvSpPr>
        <p:spPr>
          <a:xfrm>
            <a:off x="633998" y="4905301"/>
            <a:ext cx="4988879" cy="1554485"/>
          </a:xfrm>
        </p:spPr>
        <p:txBody>
          <a:bodyPr vert="horz" lIns="91440" tIns="45720" rIns="91440" bIns="45720" rtlCol="0" anchor="ctr">
            <a:normAutofit/>
          </a:bodyPr>
          <a:lstStyle/>
          <a:p>
            <a:pPr algn="r"/>
            <a:r>
              <a:rPr lang="en-US" b="1" err="1">
                <a:solidFill>
                  <a:srgbClr val="FFFFFF"/>
                </a:solidFill>
                <a:latin typeface="Source Sans Pro" panose="020B0503030403020204" pitchFamily="34" charset="0"/>
                <a:ea typeface="Source Sans Pro" panose="020B0503030403020204" pitchFamily="34" charset="0"/>
              </a:rPr>
              <a:t>Analisi</a:t>
            </a:r>
            <a:r>
              <a:rPr lang="en-US" b="1">
                <a:solidFill>
                  <a:srgbClr val="FFFFFF"/>
                </a:solidFill>
                <a:latin typeface="Source Sans Pro" panose="020B0503030403020204" pitchFamily="34" charset="0"/>
                <a:ea typeface="Source Sans Pro" panose="020B0503030403020204" pitchFamily="34" charset="0"/>
              </a:rPr>
              <a:t> </a:t>
            </a:r>
            <a:r>
              <a:rPr lang="en-US" b="1" err="1">
                <a:solidFill>
                  <a:srgbClr val="FFFFFF"/>
                </a:solidFill>
                <a:latin typeface="Source Sans Pro" panose="020B0503030403020204" pitchFamily="34" charset="0"/>
                <a:ea typeface="Source Sans Pro" panose="020B0503030403020204" pitchFamily="34" charset="0"/>
              </a:rPr>
              <a:t>dei</a:t>
            </a:r>
            <a:r>
              <a:rPr lang="en-US" b="1">
                <a:solidFill>
                  <a:srgbClr val="FFFFFF"/>
                </a:solidFill>
                <a:latin typeface="Source Sans Pro" panose="020B0503030403020204" pitchFamily="34" charset="0"/>
                <a:ea typeface="Source Sans Pro" panose="020B0503030403020204" pitchFamily="34" charset="0"/>
              </a:rPr>
              <a:t> </a:t>
            </a:r>
            <a:r>
              <a:rPr lang="en-US" b="1" err="1">
                <a:solidFill>
                  <a:srgbClr val="FFFFFF"/>
                </a:solidFill>
                <a:latin typeface="Source Sans Pro" panose="020B0503030403020204" pitchFamily="34" charset="0"/>
                <a:ea typeface="Source Sans Pro" panose="020B0503030403020204" pitchFamily="34" charset="0"/>
              </a:rPr>
              <a:t>dati</a:t>
            </a:r>
            <a:r>
              <a:rPr lang="en-US" b="1">
                <a:solidFill>
                  <a:srgbClr val="FFFFFF"/>
                </a:solidFill>
                <a:latin typeface="Source Sans Pro" panose="020B0503030403020204" pitchFamily="34" charset="0"/>
                <a:ea typeface="Source Sans Pro" panose="020B0503030403020204" pitchFamily="34" charset="0"/>
              </a:rPr>
              <a:t> </a:t>
            </a:r>
          </a:p>
        </p:txBody>
      </p:sp>
      <p:sp>
        <p:nvSpPr>
          <p:cNvPr id="20" name="Rectangle 19">
            <a:extLst>
              <a:ext uri="{FF2B5EF4-FFF2-40B4-BE49-F238E27FC236}">
                <a16:creationId xmlns:a16="http://schemas.microsoft.com/office/drawing/2014/main" id="{4AF746F9-E85F-4BED-9D7E-562262E8B3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554906"/>
            <a:ext cx="12188952" cy="64008"/>
          </a:xfrm>
          <a:prstGeom prst="rect">
            <a:avLst/>
          </a:prstGeom>
          <a:solidFill>
            <a:srgbClr val="509DD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cxnSp>
        <p:nvCxnSpPr>
          <p:cNvPr id="22" name="Straight Connector 21">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5875">
            <a:solidFill>
              <a:srgbClr val="509DD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4EB7F43-D156-A688-EE0A-975EAE058DDF}"/>
              </a:ext>
            </a:extLst>
          </p:cNvPr>
          <p:cNvSpPr txBox="1"/>
          <p:nvPr/>
        </p:nvSpPr>
        <p:spPr>
          <a:xfrm>
            <a:off x="6064303" y="4929210"/>
            <a:ext cx="5493699" cy="1554485"/>
          </a:xfrm>
          <a:prstGeom prst="rect">
            <a:avLst/>
          </a:prstGeom>
        </p:spPr>
        <p:txBody>
          <a:bodyPr rot="0" spcFirstLastPara="0" vertOverflow="overflow" horzOverflow="overflow" vert="horz" lIns="0" tIns="45720" rIns="0" bIns="45720" numCol="1" spcCol="0" rtlCol="0" fromWordArt="0" anchor="ctr" anchorCtr="0" forceAA="0" compatLnSpc="1">
            <a:prstTxWarp prst="textNoShape">
              <a:avLst/>
            </a:prstTxWarp>
            <a:normAutofit/>
          </a:bodyPr>
          <a:lstStyle/>
          <a:p>
            <a:pPr algn="just"/>
            <a:r>
              <a:rPr lang="it-IT" sz="1600" b="0" i="0">
                <a:solidFill>
                  <a:schemeClr val="bg1"/>
                </a:solidFill>
                <a:effectLst/>
                <a:latin typeface="Source Sans Pro" panose="020B0503030403020204" pitchFamily="34" charset="0"/>
                <a:ea typeface="Source Sans Pro" panose="020B0503030403020204" pitchFamily="34" charset="0"/>
              </a:rPr>
              <a:t>Da questo istogramma si evince una tendenza comune nella valutazione della qualità dei giochi. Questo potrebbe indicare che molti giochi ricevono un punteggio positivo, indicativo del fatto che i campioni presi in esame godono di un livello di qualità medio-alto.</a:t>
            </a:r>
            <a:endParaRPr lang="it-IT" sz="1600">
              <a:solidFill>
                <a:schemeClr val="bg1"/>
              </a:solidFill>
              <a:latin typeface="Source Sans Pro" panose="020B0503030403020204" pitchFamily="34" charset="0"/>
              <a:ea typeface="Source Sans Pro" panose="020B0503030403020204" pitchFamily="34" charset="0"/>
            </a:endParaRPr>
          </a:p>
        </p:txBody>
      </p:sp>
      <p:pic>
        <p:nvPicPr>
          <p:cNvPr id="3" name="Immagine 2" descr="Immagine che contiene schermata, linea, testo, Diagramma&#10;&#10;Descrizione generata automaticamente">
            <a:extLst>
              <a:ext uri="{FF2B5EF4-FFF2-40B4-BE49-F238E27FC236}">
                <a16:creationId xmlns:a16="http://schemas.microsoft.com/office/drawing/2014/main" id="{31363F9C-978A-C634-0547-D577DCD6F0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30" y="325475"/>
            <a:ext cx="11517745" cy="3919135"/>
          </a:xfrm>
          <a:prstGeom prst="rect">
            <a:avLst/>
          </a:prstGeom>
        </p:spPr>
      </p:pic>
    </p:spTree>
    <p:extLst>
      <p:ext uri="{BB962C8B-B14F-4D97-AF65-F5344CB8AC3E}">
        <p14:creationId xmlns:p14="http://schemas.microsoft.com/office/powerpoint/2010/main" val="2349384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12" name="Rectangle 11">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cxnSp>
        <p:nvCxnSpPr>
          <p:cNvPr id="14" name="Straight Connector 13">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4" name="Titolo 3">
            <a:extLst>
              <a:ext uri="{FF2B5EF4-FFF2-40B4-BE49-F238E27FC236}">
                <a16:creationId xmlns:a16="http://schemas.microsoft.com/office/drawing/2014/main" id="{17CA7212-DECC-DB64-A30B-BB553EDB45EE}"/>
              </a:ext>
            </a:extLst>
          </p:cNvPr>
          <p:cNvSpPr>
            <a:spLocks noGrp="1"/>
          </p:cNvSpPr>
          <p:nvPr>
            <p:ph type="title"/>
          </p:nvPr>
        </p:nvSpPr>
        <p:spPr>
          <a:xfrm>
            <a:off x="633998" y="4905301"/>
            <a:ext cx="4988879" cy="1554485"/>
          </a:xfrm>
        </p:spPr>
        <p:txBody>
          <a:bodyPr vert="horz" lIns="91440" tIns="45720" rIns="91440" bIns="45720" rtlCol="0" anchor="ctr">
            <a:normAutofit/>
          </a:bodyPr>
          <a:lstStyle/>
          <a:p>
            <a:pPr algn="r"/>
            <a:r>
              <a:rPr lang="en-US" b="1" err="1">
                <a:solidFill>
                  <a:srgbClr val="FFFFFF"/>
                </a:solidFill>
                <a:latin typeface="Source Sans Pro" panose="020B0503030403020204" pitchFamily="34" charset="0"/>
                <a:ea typeface="Source Sans Pro" panose="020B0503030403020204" pitchFamily="34" charset="0"/>
              </a:rPr>
              <a:t>Analisi</a:t>
            </a:r>
            <a:r>
              <a:rPr lang="en-US" b="1">
                <a:solidFill>
                  <a:srgbClr val="FFFFFF"/>
                </a:solidFill>
                <a:latin typeface="Source Sans Pro" panose="020B0503030403020204" pitchFamily="34" charset="0"/>
                <a:ea typeface="Source Sans Pro" panose="020B0503030403020204" pitchFamily="34" charset="0"/>
              </a:rPr>
              <a:t> </a:t>
            </a:r>
            <a:r>
              <a:rPr lang="en-US" b="1" err="1">
                <a:solidFill>
                  <a:srgbClr val="FFFFFF"/>
                </a:solidFill>
                <a:latin typeface="Source Sans Pro" panose="020B0503030403020204" pitchFamily="34" charset="0"/>
                <a:ea typeface="Source Sans Pro" panose="020B0503030403020204" pitchFamily="34" charset="0"/>
              </a:rPr>
              <a:t>dei</a:t>
            </a:r>
            <a:r>
              <a:rPr lang="en-US" b="1">
                <a:solidFill>
                  <a:srgbClr val="FFFFFF"/>
                </a:solidFill>
                <a:latin typeface="Source Sans Pro" panose="020B0503030403020204" pitchFamily="34" charset="0"/>
                <a:ea typeface="Source Sans Pro" panose="020B0503030403020204" pitchFamily="34" charset="0"/>
              </a:rPr>
              <a:t> </a:t>
            </a:r>
            <a:r>
              <a:rPr lang="en-US" b="1" err="1">
                <a:solidFill>
                  <a:srgbClr val="FFFFFF"/>
                </a:solidFill>
                <a:latin typeface="Source Sans Pro" panose="020B0503030403020204" pitchFamily="34" charset="0"/>
                <a:ea typeface="Source Sans Pro" panose="020B0503030403020204" pitchFamily="34" charset="0"/>
              </a:rPr>
              <a:t>dati</a:t>
            </a:r>
            <a:r>
              <a:rPr lang="en-US" b="1">
                <a:solidFill>
                  <a:srgbClr val="FFFFFF"/>
                </a:solidFill>
                <a:latin typeface="Source Sans Pro" panose="020B0503030403020204" pitchFamily="34" charset="0"/>
                <a:ea typeface="Source Sans Pro" panose="020B0503030403020204" pitchFamily="34" charset="0"/>
              </a:rPr>
              <a:t> </a:t>
            </a:r>
          </a:p>
        </p:txBody>
      </p:sp>
      <p:sp>
        <p:nvSpPr>
          <p:cNvPr id="20" name="Rectangle 19">
            <a:extLst>
              <a:ext uri="{FF2B5EF4-FFF2-40B4-BE49-F238E27FC236}">
                <a16:creationId xmlns:a16="http://schemas.microsoft.com/office/drawing/2014/main" id="{4AF746F9-E85F-4BED-9D7E-562262E8B3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554906"/>
            <a:ext cx="12188952" cy="64008"/>
          </a:xfrm>
          <a:prstGeom prst="rect">
            <a:avLst/>
          </a:prstGeom>
          <a:solidFill>
            <a:srgbClr val="509DD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cxnSp>
        <p:nvCxnSpPr>
          <p:cNvPr id="22" name="Straight Connector 21">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5875">
            <a:solidFill>
              <a:srgbClr val="509DD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4EB7F43-D156-A688-EE0A-975EAE058DDF}"/>
              </a:ext>
            </a:extLst>
          </p:cNvPr>
          <p:cNvSpPr txBox="1"/>
          <p:nvPr/>
        </p:nvSpPr>
        <p:spPr>
          <a:xfrm>
            <a:off x="6064303" y="4742057"/>
            <a:ext cx="5758863" cy="1983207"/>
          </a:xfrm>
          <a:prstGeom prst="rect">
            <a:avLst/>
          </a:prstGeom>
        </p:spPr>
        <p:txBody>
          <a:bodyPr rot="0" spcFirstLastPara="0" vertOverflow="overflow" horzOverflow="overflow" vert="horz" lIns="0" tIns="45720" rIns="0" bIns="45720" numCol="1" spcCol="0" rtlCol="0" fromWordArt="0" anchor="ctr" anchorCtr="0" forceAA="0" compatLnSpc="1">
            <a:prstTxWarp prst="textNoShape">
              <a:avLst/>
            </a:prstTxWarp>
            <a:normAutofit lnSpcReduction="10000"/>
          </a:bodyPr>
          <a:lstStyle/>
          <a:p>
            <a:pPr algn="just"/>
            <a:r>
              <a:rPr lang="it-IT" sz="1600" b="0" i="0">
                <a:solidFill>
                  <a:schemeClr val="bg1"/>
                </a:solidFill>
                <a:effectLst/>
                <a:latin typeface="Source Sans Pro" panose="020B0503030403020204" pitchFamily="34" charset="0"/>
                <a:ea typeface="Source Sans Pro" panose="020B0503030403020204" pitchFamily="34" charset="0"/>
              </a:rPr>
              <a:t>Inoltre, mostra un picco intorno al valore '</a:t>
            </a:r>
            <a:r>
              <a:rPr lang="it-IT" sz="1600" b="0" i="0" err="1">
                <a:solidFill>
                  <a:schemeClr val="bg1"/>
                </a:solidFill>
                <a:effectLst/>
                <a:latin typeface="Source Sans Pro" panose="020B0503030403020204" pitchFamily="34" charset="0"/>
                <a:ea typeface="Source Sans Pro" panose="020B0503030403020204" pitchFamily="34" charset="0"/>
              </a:rPr>
              <a:t>tbd</a:t>
            </a:r>
            <a:r>
              <a:rPr lang="it-IT" sz="1600" b="0" i="0">
                <a:solidFill>
                  <a:schemeClr val="bg1"/>
                </a:solidFill>
                <a:effectLst/>
                <a:latin typeface="Source Sans Pro" panose="020B0503030403020204" pitchFamily="34" charset="0"/>
                <a:ea typeface="Source Sans Pro" panose="020B0503030403020204" pitchFamily="34" charset="0"/>
              </a:rPr>
              <a:t>' (To Be </a:t>
            </a:r>
            <a:r>
              <a:rPr lang="it-IT" sz="1600" b="0" i="0" err="1">
                <a:solidFill>
                  <a:schemeClr val="bg1"/>
                </a:solidFill>
                <a:effectLst/>
                <a:latin typeface="Source Sans Pro" panose="020B0503030403020204" pitchFamily="34" charset="0"/>
                <a:ea typeface="Source Sans Pro" panose="020B0503030403020204" pitchFamily="34" charset="0"/>
              </a:rPr>
              <a:t>Determined</a:t>
            </a:r>
            <a:r>
              <a:rPr lang="it-IT" sz="1600" b="0" i="0">
                <a:solidFill>
                  <a:schemeClr val="bg1"/>
                </a:solidFill>
                <a:effectLst/>
                <a:latin typeface="Source Sans Pro" panose="020B0503030403020204" pitchFamily="34" charset="0"/>
                <a:ea typeface="Source Sans Pro" panose="020B0503030403020204" pitchFamily="34" charset="0"/>
              </a:rPr>
              <a:t>), ciò potrebbe indicare che molti giochi non hanno ancora ricevuto valutazioni definitive o che non ci sono abbastanza dati disponibili per assegnare loro un punteggio.</a:t>
            </a:r>
          </a:p>
          <a:p>
            <a:pPr algn="just"/>
            <a:endParaRPr lang="it-IT" sz="1600" b="0" i="0">
              <a:solidFill>
                <a:schemeClr val="bg1"/>
              </a:solidFill>
              <a:effectLst/>
              <a:latin typeface="Source Sans Pro" panose="020B0503030403020204" pitchFamily="34" charset="0"/>
              <a:ea typeface="Source Sans Pro" panose="020B0503030403020204" pitchFamily="34" charset="0"/>
            </a:endParaRPr>
          </a:p>
          <a:p>
            <a:pPr marL="285750" indent="-285750" algn="just">
              <a:buClr>
                <a:schemeClr val="bg1"/>
              </a:buClr>
              <a:buFont typeface="Wingdings" panose="05000000000000000000" pitchFamily="2" charset="2"/>
              <a:buChar char="Ø"/>
            </a:pPr>
            <a:r>
              <a:rPr lang="it-IT" sz="1600" b="0" i="0">
                <a:solidFill>
                  <a:schemeClr val="bg1"/>
                </a:solidFill>
                <a:effectLst/>
                <a:latin typeface="Source Sans Pro" panose="020B0503030403020204" pitchFamily="34" charset="0"/>
                <a:ea typeface="Source Sans Pro" panose="020B0503030403020204" pitchFamily="34" charset="0"/>
              </a:rPr>
              <a:t>Nuovi giochi</a:t>
            </a:r>
          </a:p>
          <a:p>
            <a:pPr marL="285750" indent="-285750" algn="just">
              <a:buClr>
                <a:schemeClr val="bg1"/>
              </a:buClr>
              <a:buFont typeface="Wingdings" panose="05000000000000000000" pitchFamily="2" charset="2"/>
              <a:buChar char="Ø"/>
            </a:pPr>
            <a:r>
              <a:rPr lang="it-IT" sz="1600" b="0" i="0">
                <a:solidFill>
                  <a:schemeClr val="bg1"/>
                </a:solidFill>
                <a:effectLst/>
                <a:latin typeface="Source Sans Pro" panose="020B0503030403020204" pitchFamily="34" charset="0"/>
                <a:ea typeface="Source Sans Pro" panose="020B0503030403020204" pitchFamily="34" charset="0"/>
              </a:rPr>
              <a:t>Mancanza di valutazioni</a:t>
            </a:r>
          </a:p>
          <a:p>
            <a:pPr marL="285750" indent="-285750" algn="just">
              <a:buClr>
                <a:schemeClr val="bg1"/>
              </a:buClr>
              <a:buFont typeface="Wingdings" panose="05000000000000000000" pitchFamily="2" charset="2"/>
              <a:buChar char="Ø"/>
            </a:pPr>
            <a:r>
              <a:rPr lang="it-IT" sz="1600" b="0" i="0">
                <a:solidFill>
                  <a:schemeClr val="bg1"/>
                </a:solidFill>
                <a:effectLst/>
                <a:latin typeface="Source Sans Pro" panose="020B0503030403020204" pitchFamily="34" charset="0"/>
                <a:ea typeface="Source Sans Pro" panose="020B0503030403020204" pitchFamily="34" charset="0"/>
              </a:rPr>
              <a:t>Dati mancanti o incompleti</a:t>
            </a:r>
            <a:endParaRPr lang="it-IT" sz="1000">
              <a:solidFill>
                <a:schemeClr val="bg1"/>
              </a:solidFill>
              <a:latin typeface="Source Sans Pro" panose="020B0503030403020204" pitchFamily="34" charset="0"/>
              <a:ea typeface="Source Sans Pro" panose="020B0503030403020204" pitchFamily="34" charset="0"/>
            </a:endParaRPr>
          </a:p>
        </p:txBody>
      </p:sp>
      <p:pic>
        <p:nvPicPr>
          <p:cNvPr id="3" name="Immagine 2" descr="Immagine che contiene schermata, linea, testo, Diagramma&#10;&#10;Descrizione generata automaticamente">
            <a:extLst>
              <a:ext uri="{FF2B5EF4-FFF2-40B4-BE49-F238E27FC236}">
                <a16:creationId xmlns:a16="http://schemas.microsoft.com/office/drawing/2014/main" id="{31363F9C-978A-C634-0547-D577DCD6F0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430" y="325475"/>
            <a:ext cx="11517745" cy="3919135"/>
          </a:xfrm>
          <a:prstGeom prst="rect">
            <a:avLst/>
          </a:prstGeom>
        </p:spPr>
      </p:pic>
    </p:spTree>
    <p:extLst>
      <p:ext uri="{BB962C8B-B14F-4D97-AF65-F5344CB8AC3E}">
        <p14:creationId xmlns:p14="http://schemas.microsoft.com/office/powerpoint/2010/main" val="653455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 name="Rectangle 14">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237" name="Rectangle 16">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cxnSp>
        <p:nvCxnSpPr>
          <p:cNvPr id="238" name="Straight Connector 18">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39" name="Rectangle 20">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40" name="Rectangle 22">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10" name="Titolo 1">
            <a:extLst>
              <a:ext uri="{FF2B5EF4-FFF2-40B4-BE49-F238E27FC236}">
                <a16:creationId xmlns:a16="http://schemas.microsoft.com/office/drawing/2014/main" id="{5B0D0503-F5E6-1D58-6F1A-251874898F5F}"/>
              </a:ext>
            </a:extLst>
          </p:cNvPr>
          <p:cNvSpPr>
            <a:spLocks noGrp="1"/>
          </p:cNvSpPr>
          <p:nvPr>
            <p:ph type="title"/>
          </p:nvPr>
        </p:nvSpPr>
        <p:spPr>
          <a:xfrm>
            <a:off x="276223" y="563672"/>
            <a:ext cx="3084844" cy="1147853"/>
          </a:xfrm>
        </p:spPr>
        <p:txBody>
          <a:bodyPr vert="horz" lIns="91440" tIns="45720" rIns="91440" bIns="45720" rtlCol="0" anchor="b">
            <a:noAutofit/>
          </a:bodyPr>
          <a:lstStyle/>
          <a:p>
            <a:r>
              <a:rPr lang="en-US" b="1">
                <a:solidFill>
                  <a:srgbClr val="FFFFFF"/>
                </a:solidFill>
                <a:latin typeface="Source Sans Pro" panose="020B0503030403020204" pitchFamily="34" charset="0"/>
                <a:ea typeface="Source Sans Pro" panose="020B0503030403020204" pitchFamily="34" charset="0"/>
              </a:rPr>
              <a:t>Predictive modeling</a:t>
            </a:r>
          </a:p>
        </p:txBody>
      </p:sp>
      <p:sp>
        <p:nvSpPr>
          <p:cNvPr id="9" name="CasellaDiTesto 8">
            <a:extLst>
              <a:ext uri="{FF2B5EF4-FFF2-40B4-BE49-F238E27FC236}">
                <a16:creationId xmlns:a16="http://schemas.microsoft.com/office/drawing/2014/main" id="{D73FC8F9-8527-251B-5495-D451520F0856}"/>
              </a:ext>
            </a:extLst>
          </p:cNvPr>
          <p:cNvSpPr txBox="1"/>
          <p:nvPr/>
        </p:nvSpPr>
        <p:spPr>
          <a:xfrm>
            <a:off x="383709" y="4816651"/>
            <a:ext cx="3272670" cy="868982"/>
          </a:xfrm>
          <a:prstGeom prst="rect">
            <a:avLst/>
          </a:prstGeom>
        </p:spPr>
        <p:txBody>
          <a:bodyPr vert="horz" lIns="0" tIns="45720" rIns="0" bIns="45720" rtlCol="0">
            <a:noAutofit/>
          </a:bodyPr>
          <a:lstStyle/>
          <a:p>
            <a:pPr marL="285750" indent="-285750" defTabSz="914400">
              <a:lnSpc>
                <a:spcPct val="90000"/>
              </a:lnSpc>
              <a:spcAft>
                <a:spcPts val="600"/>
              </a:spcAft>
              <a:buClr>
                <a:schemeClr val="bg1"/>
              </a:buClr>
              <a:buFont typeface="Wingdings" panose="05000000000000000000" pitchFamily="2" charset="2"/>
              <a:buChar char="Ø"/>
            </a:pPr>
            <a:r>
              <a:rPr lang="en-US" err="1">
                <a:solidFill>
                  <a:srgbClr val="FFFFFF"/>
                </a:solidFill>
                <a:latin typeface="Source Sans Pro" panose="020B0503030403020204" pitchFamily="34" charset="0"/>
                <a:ea typeface="Source Sans Pro" panose="020B0503030403020204" pitchFamily="34" charset="0"/>
              </a:rPr>
              <a:t>Creazione</a:t>
            </a:r>
            <a:r>
              <a:rPr lang="en-US">
                <a:solidFill>
                  <a:srgbClr val="FFFFFF"/>
                </a:solidFill>
                <a:latin typeface="Source Sans Pro" panose="020B0503030403020204" pitchFamily="34" charset="0"/>
                <a:ea typeface="Source Sans Pro" panose="020B0503030403020204" pitchFamily="34" charset="0"/>
              </a:rPr>
              <a:t> di </a:t>
            </a:r>
            <a:r>
              <a:rPr lang="en-US" err="1">
                <a:solidFill>
                  <a:srgbClr val="FFFFFF"/>
                </a:solidFill>
                <a:latin typeface="Source Sans Pro" panose="020B0503030403020204" pitchFamily="34" charset="0"/>
                <a:ea typeface="Source Sans Pro" panose="020B0503030403020204" pitchFamily="34" charset="0"/>
              </a:rPr>
              <a:t>variabili</a:t>
            </a:r>
            <a:r>
              <a:rPr lang="en-US">
                <a:solidFill>
                  <a:srgbClr val="FFFFFF"/>
                </a:solidFill>
                <a:latin typeface="Source Sans Pro" panose="020B0503030403020204" pitchFamily="34" charset="0"/>
                <a:ea typeface="Source Sans Pro" panose="020B0503030403020204" pitchFamily="34" charset="0"/>
              </a:rPr>
              <a:t> dummy per le </a:t>
            </a:r>
            <a:r>
              <a:rPr lang="en-US" err="1">
                <a:solidFill>
                  <a:srgbClr val="FFFFFF"/>
                </a:solidFill>
                <a:latin typeface="Source Sans Pro" panose="020B0503030403020204" pitchFamily="34" charset="0"/>
                <a:ea typeface="Source Sans Pro" panose="020B0503030403020204" pitchFamily="34" charset="0"/>
              </a:rPr>
              <a:t>caratteristiche</a:t>
            </a:r>
            <a:r>
              <a:rPr lang="en-US">
                <a:solidFill>
                  <a:srgbClr val="FFFFFF"/>
                </a:solidFill>
                <a:latin typeface="Source Sans Pro" panose="020B0503030403020204" pitchFamily="34" charset="0"/>
                <a:ea typeface="Source Sans Pro" panose="020B0503030403020204" pitchFamily="34" charset="0"/>
              </a:rPr>
              <a:t> del dataset e </a:t>
            </a:r>
            <a:r>
              <a:rPr lang="en-US" err="1">
                <a:solidFill>
                  <a:srgbClr val="FFFFFF"/>
                </a:solidFill>
                <a:latin typeface="Source Sans Pro" panose="020B0503030403020204" pitchFamily="34" charset="0"/>
                <a:ea typeface="Source Sans Pro" panose="020B0503030403020204" pitchFamily="34" charset="0"/>
              </a:rPr>
              <a:t>normalizzazione</a:t>
            </a:r>
            <a:r>
              <a:rPr lang="en-US">
                <a:solidFill>
                  <a:srgbClr val="FFFFFF"/>
                </a:solidFill>
                <a:latin typeface="Source Sans Pro" panose="020B0503030403020204" pitchFamily="34" charset="0"/>
                <a:ea typeface="Source Sans Pro" panose="020B0503030403020204" pitchFamily="34" charset="0"/>
              </a:rPr>
              <a:t> </a:t>
            </a:r>
            <a:r>
              <a:rPr lang="en-US" err="1">
                <a:solidFill>
                  <a:srgbClr val="FFFFFF"/>
                </a:solidFill>
                <a:latin typeface="Source Sans Pro" panose="020B0503030403020204" pitchFamily="34" charset="0"/>
                <a:ea typeface="Source Sans Pro" panose="020B0503030403020204" pitchFamily="34" charset="0"/>
              </a:rPr>
              <a:t>dei</a:t>
            </a:r>
            <a:r>
              <a:rPr lang="en-US">
                <a:solidFill>
                  <a:srgbClr val="FFFFFF"/>
                </a:solidFill>
                <a:latin typeface="Source Sans Pro" panose="020B0503030403020204" pitchFamily="34" charset="0"/>
                <a:ea typeface="Source Sans Pro" panose="020B0503030403020204" pitchFamily="34" charset="0"/>
              </a:rPr>
              <a:t> </a:t>
            </a:r>
            <a:r>
              <a:rPr lang="en-US" err="1">
                <a:solidFill>
                  <a:srgbClr val="FFFFFF"/>
                </a:solidFill>
                <a:latin typeface="Source Sans Pro" panose="020B0503030403020204" pitchFamily="34" charset="0"/>
                <a:ea typeface="Source Sans Pro" panose="020B0503030403020204" pitchFamily="34" charset="0"/>
              </a:rPr>
              <a:t>dati</a:t>
            </a:r>
            <a:r>
              <a:rPr lang="en-US">
                <a:solidFill>
                  <a:srgbClr val="FFFFFF"/>
                </a:solidFill>
                <a:latin typeface="Source Sans Pro" panose="020B0503030403020204" pitchFamily="34" charset="0"/>
                <a:ea typeface="Source Sans Pro" panose="020B0503030403020204" pitchFamily="34" charset="0"/>
              </a:rPr>
              <a:t>.</a:t>
            </a:r>
          </a:p>
        </p:txBody>
      </p:sp>
      <p:sp>
        <p:nvSpPr>
          <p:cNvPr id="241" name="Rectangle 24">
            <a:extLst>
              <a:ext uri="{FF2B5EF4-FFF2-40B4-BE49-F238E27FC236}">
                <a16:creationId xmlns:a16="http://schemas.microsoft.com/office/drawing/2014/main" id="{F9DB1FE5-9D46-433B-99D1-2F1B8DC798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rgbClr val="2D90D4"/>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pic>
        <p:nvPicPr>
          <p:cNvPr id="5" name="Immagine 4" descr="Immagine che contiene testo, schermata, Diagramma, linea&#10;&#10;Descrizione generata automaticamente">
            <a:extLst>
              <a:ext uri="{FF2B5EF4-FFF2-40B4-BE49-F238E27FC236}">
                <a16:creationId xmlns:a16="http://schemas.microsoft.com/office/drawing/2014/main" id="{D69DFF5C-ADCE-0DFA-0A0B-E37AC9569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2325" y="366181"/>
            <a:ext cx="6798082" cy="5030580"/>
          </a:xfrm>
          <a:prstGeom prst="rect">
            <a:avLst/>
          </a:prstGeom>
        </p:spPr>
      </p:pic>
      <p:sp>
        <p:nvSpPr>
          <p:cNvPr id="4" name="CasellaDiTesto 3">
            <a:extLst>
              <a:ext uri="{FF2B5EF4-FFF2-40B4-BE49-F238E27FC236}">
                <a16:creationId xmlns:a16="http://schemas.microsoft.com/office/drawing/2014/main" id="{1BE42913-E670-9DC6-B9C3-CCE2655D28AB}"/>
              </a:ext>
            </a:extLst>
          </p:cNvPr>
          <p:cNvSpPr txBox="1"/>
          <p:nvPr/>
        </p:nvSpPr>
        <p:spPr>
          <a:xfrm>
            <a:off x="383709" y="2197448"/>
            <a:ext cx="3103360" cy="2440668"/>
          </a:xfrm>
          <a:prstGeom prst="rect">
            <a:avLst/>
          </a:prstGeom>
          <a:noFill/>
        </p:spPr>
        <p:txBody>
          <a:bodyPr wrap="square" rtlCol="0">
            <a:spAutoFit/>
          </a:bodyPr>
          <a:lstStyle/>
          <a:p>
            <a:pPr marL="285750" indent="-285750" defTabSz="914400">
              <a:lnSpc>
                <a:spcPct val="90000"/>
              </a:lnSpc>
              <a:spcAft>
                <a:spcPts val="600"/>
              </a:spcAft>
              <a:buClr>
                <a:schemeClr val="bg1"/>
              </a:buClr>
              <a:buFont typeface="Wingdings" panose="05000000000000000000" pitchFamily="2" charset="2"/>
              <a:buChar char="Ø"/>
            </a:pPr>
            <a:r>
              <a:rPr lang="en-US" err="1">
                <a:solidFill>
                  <a:srgbClr val="FFFFFF"/>
                </a:solidFill>
                <a:latin typeface="Source Sans Pro" panose="020B0503030403020204" pitchFamily="34" charset="0"/>
                <a:ea typeface="Source Sans Pro" panose="020B0503030403020204" pitchFamily="34" charset="0"/>
              </a:rPr>
              <a:t>Utilizzo</a:t>
            </a:r>
            <a:r>
              <a:rPr lang="en-US">
                <a:solidFill>
                  <a:srgbClr val="FFFFFF"/>
                </a:solidFill>
                <a:latin typeface="Source Sans Pro" panose="020B0503030403020204" pitchFamily="34" charset="0"/>
                <a:ea typeface="Source Sans Pro" panose="020B0503030403020204" pitchFamily="34" charset="0"/>
              </a:rPr>
              <a:t> del </a:t>
            </a:r>
            <a:r>
              <a:rPr lang="en-US" err="1">
                <a:solidFill>
                  <a:srgbClr val="FFFFFF"/>
                </a:solidFill>
                <a:latin typeface="Source Sans Pro" panose="020B0503030403020204" pitchFamily="34" charset="0"/>
                <a:ea typeface="Source Sans Pro" panose="020B0503030403020204" pitchFamily="34" charset="0"/>
              </a:rPr>
              <a:t>modello</a:t>
            </a:r>
            <a:r>
              <a:rPr lang="en-US">
                <a:solidFill>
                  <a:srgbClr val="FFFFFF"/>
                </a:solidFill>
                <a:latin typeface="Source Sans Pro" panose="020B0503030403020204" pitchFamily="34" charset="0"/>
                <a:ea typeface="Source Sans Pro" panose="020B0503030403020204" pitchFamily="34" charset="0"/>
              </a:rPr>
              <a:t> PCA per </a:t>
            </a:r>
            <a:r>
              <a:rPr lang="en-US" err="1">
                <a:solidFill>
                  <a:srgbClr val="FFFFFF"/>
                </a:solidFill>
                <a:latin typeface="Source Sans Pro" panose="020B0503030403020204" pitchFamily="34" charset="0"/>
                <a:ea typeface="Source Sans Pro" panose="020B0503030403020204" pitchFamily="34" charset="0"/>
              </a:rPr>
              <a:t>capire</a:t>
            </a:r>
            <a:r>
              <a:rPr lang="en-US">
                <a:solidFill>
                  <a:srgbClr val="FFFFFF"/>
                </a:solidFill>
                <a:latin typeface="Source Sans Pro" panose="020B0503030403020204" pitchFamily="34" charset="0"/>
                <a:ea typeface="Source Sans Pro" panose="020B0503030403020204" pitchFamily="34" charset="0"/>
              </a:rPr>
              <a:t> </a:t>
            </a:r>
            <a:r>
              <a:rPr lang="en-US" err="1">
                <a:solidFill>
                  <a:srgbClr val="FFFFFF"/>
                </a:solidFill>
                <a:latin typeface="Source Sans Pro" panose="020B0503030403020204" pitchFamily="34" charset="0"/>
                <a:ea typeface="Source Sans Pro" panose="020B0503030403020204" pitchFamily="34" charset="0"/>
              </a:rPr>
              <a:t>quanto</a:t>
            </a:r>
            <a:r>
              <a:rPr lang="en-US">
                <a:solidFill>
                  <a:srgbClr val="FFFFFF"/>
                </a:solidFill>
                <a:latin typeface="Source Sans Pro" panose="020B0503030403020204" pitchFamily="34" charset="0"/>
                <a:ea typeface="Source Sans Pro" panose="020B0503030403020204" pitchFamily="34" charset="0"/>
              </a:rPr>
              <a:t> </a:t>
            </a:r>
            <a:r>
              <a:rPr lang="en-US" err="1">
                <a:solidFill>
                  <a:srgbClr val="FFFFFF"/>
                </a:solidFill>
                <a:latin typeface="Source Sans Pro" panose="020B0503030403020204" pitchFamily="34" charset="0"/>
                <a:ea typeface="Source Sans Pro" panose="020B0503030403020204" pitchFamily="34" charset="0"/>
              </a:rPr>
              <a:t>contribuisce</a:t>
            </a:r>
            <a:r>
              <a:rPr lang="en-US">
                <a:solidFill>
                  <a:srgbClr val="FFFFFF"/>
                </a:solidFill>
                <a:latin typeface="Source Sans Pro" panose="020B0503030403020204" pitchFamily="34" charset="0"/>
                <a:ea typeface="Source Sans Pro" panose="020B0503030403020204" pitchFamily="34" charset="0"/>
              </a:rPr>
              <a:t> </a:t>
            </a:r>
            <a:r>
              <a:rPr lang="en-US" err="1">
                <a:solidFill>
                  <a:srgbClr val="FFFFFF"/>
                </a:solidFill>
                <a:latin typeface="Source Sans Pro" panose="020B0503030403020204" pitchFamily="34" charset="0"/>
                <a:ea typeface="Source Sans Pro" panose="020B0503030403020204" pitchFamily="34" charset="0"/>
              </a:rPr>
              <a:t>ciascuna</a:t>
            </a:r>
            <a:r>
              <a:rPr lang="en-US">
                <a:solidFill>
                  <a:srgbClr val="FFFFFF"/>
                </a:solidFill>
                <a:latin typeface="Source Sans Pro" panose="020B0503030403020204" pitchFamily="34" charset="0"/>
                <a:ea typeface="Source Sans Pro" panose="020B0503030403020204" pitchFamily="34" charset="0"/>
              </a:rPr>
              <a:t> </a:t>
            </a:r>
            <a:r>
              <a:rPr lang="en-US" err="1">
                <a:solidFill>
                  <a:srgbClr val="FFFFFF"/>
                </a:solidFill>
                <a:latin typeface="Source Sans Pro" panose="020B0503030403020204" pitchFamily="34" charset="0"/>
                <a:ea typeface="Source Sans Pro" panose="020B0503030403020204" pitchFamily="34" charset="0"/>
              </a:rPr>
              <a:t>componente</a:t>
            </a:r>
            <a:r>
              <a:rPr lang="en-US">
                <a:solidFill>
                  <a:srgbClr val="FFFFFF"/>
                </a:solidFill>
                <a:latin typeface="Source Sans Pro" panose="020B0503030403020204" pitchFamily="34" charset="0"/>
                <a:ea typeface="Source Sans Pro" panose="020B0503030403020204" pitchFamily="34" charset="0"/>
              </a:rPr>
              <a:t> </a:t>
            </a:r>
            <a:r>
              <a:rPr lang="en-US" err="1">
                <a:solidFill>
                  <a:srgbClr val="FFFFFF"/>
                </a:solidFill>
                <a:latin typeface="Source Sans Pro" panose="020B0503030403020204" pitchFamily="34" charset="0"/>
                <a:ea typeface="Source Sans Pro" panose="020B0503030403020204" pitchFamily="34" charset="0"/>
              </a:rPr>
              <a:t>principale</a:t>
            </a:r>
            <a:r>
              <a:rPr lang="en-US">
                <a:solidFill>
                  <a:srgbClr val="FFFFFF"/>
                </a:solidFill>
                <a:latin typeface="Source Sans Pro" panose="020B0503030403020204" pitchFamily="34" charset="0"/>
                <a:ea typeface="Source Sans Pro" panose="020B0503030403020204" pitchFamily="34" charset="0"/>
              </a:rPr>
              <a:t> </a:t>
            </a:r>
            <a:r>
              <a:rPr lang="en-US" err="1">
                <a:solidFill>
                  <a:srgbClr val="FFFFFF"/>
                </a:solidFill>
                <a:latin typeface="Source Sans Pro" panose="020B0503030403020204" pitchFamily="34" charset="0"/>
                <a:ea typeface="Source Sans Pro" panose="020B0503030403020204" pitchFamily="34" charset="0"/>
              </a:rPr>
              <a:t>alla</a:t>
            </a:r>
            <a:r>
              <a:rPr lang="en-US">
                <a:solidFill>
                  <a:srgbClr val="FFFFFF"/>
                </a:solidFill>
                <a:latin typeface="Source Sans Pro" panose="020B0503030403020204" pitchFamily="34" charset="0"/>
                <a:ea typeface="Source Sans Pro" panose="020B0503030403020204" pitchFamily="34" charset="0"/>
              </a:rPr>
              <a:t> </a:t>
            </a:r>
            <a:r>
              <a:rPr lang="en-US" err="1">
                <a:solidFill>
                  <a:srgbClr val="FFFFFF"/>
                </a:solidFill>
                <a:latin typeface="Source Sans Pro" panose="020B0503030403020204" pitchFamily="34" charset="0"/>
                <a:ea typeface="Source Sans Pro" panose="020B0503030403020204" pitchFamily="34" charset="0"/>
              </a:rPr>
              <a:t>variazione</a:t>
            </a:r>
            <a:r>
              <a:rPr lang="en-US">
                <a:solidFill>
                  <a:srgbClr val="FFFFFF"/>
                </a:solidFill>
                <a:latin typeface="Source Sans Pro" panose="020B0503030403020204" pitchFamily="34" charset="0"/>
                <a:ea typeface="Source Sans Pro" panose="020B0503030403020204" pitchFamily="34" charset="0"/>
              </a:rPr>
              <a:t> </a:t>
            </a:r>
            <a:r>
              <a:rPr lang="en-US" err="1">
                <a:solidFill>
                  <a:srgbClr val="FFFFFF"/>
                </a:solidFill>
                <a:latin typeface="Source Sans Pro" panose="020B0503030403020204" pitchFamily="34" charset="0"/>
                <a:ea typeface="Source Sans Pro" panose="020B0503030403020204" pitchFamily="34" charset="0"/>
              </a:rPr>
              <a:t>complessiva</a:t>
            </a:r>
            <a:r>
              <a:rPr lang="en-US">
                <a:solidFill>
                  <a:srgbClr val="FFFFFF"/>
                </a:solidFill>
                <a:latin typeface="Source Sans Pro" panose="020B0503030403020204" pitchFamily="34" charset="0"/>
                <a:ea typeface="Source Sans Pro" panose="020B0503030403020204" pitchFamily="34" charset="0"/>
              </a:rPr>
              <a:t> </a:t>
            </a:r>
            <a:r>
              <a:rPr lang="en-US" err="1">
                <a:solidFill>
                  <a:srgbClr val="FFFFFF"/>
                </a:solidFill>
                <a:latin typeface="Source Sans Pro" panose="020B0503030403020204" pitchFamily="34" charset="0"/>
                <a:ea typeface="Source Sans Pro" panose="020B0503030403020204" pitchFamily="34" charset="0"/>
              </a:rPr>
              <a:t>nei</a:t>
            </a:r>
            <a:r>
              <a:rPr lang="en-US">
                <a:solidFill>
                  <a:srgbClr val="FFFFFF"/>
                </a:solidFill>
                <a:latin typeface="Source Sans Pro" panose="020B0503030403020204" pitchFamily="34" charset="0"/>
                <a:ea typeface="Source Sans Pro" panose="020B0503030403020204" pitchFamily="34" charset="0"/>
              </a:rPr>
              <a:t> </a:t>
            </a:r>
            <a:r>
              <a:rPr lang="en-US" err="1">
                <a:solidFill>
                  <a:srgbClr val="FFFFFF"/>
                </a:solidFill>
                <a:latin typeface="Source Sans Pro" panose="020B0503030403020204" pitchFamily="34" charset="0"/>
                <a:ea typeface="Source Sans Pro" panose="020B0503030403020204" pitchFamily="34" charset="0"/>
              </a:rPr>
              <a:t>dati</a:t>
            </a:r>
            <a:r>
              <a:rPr lang="en-US">
                <a:solidFill>
                  <a:srgbClr val="FFFFFF"/>
                </a:solidFill>
                <a:latin typeface="Source Sans Pro" panose="020B0503030403020204" pitchFamily="34" charset="0"/>
                <a:ea typeface="Source Sans Pro" panose="020B0503030403020204" pitchFamily="34" charset="0"/>
              </a:rPr>
              <a:t>. La </a:t>
            </a:r>
            <a:r>
              <a:rPr lang="en-US" err="1">
                <a:solidFill>
                  <a:srgbClr val="FFFFFF"/>
                </a:solidFill>
                <a:latin typeface="Source Sans Pro" panose="020B0503030403020204" pitchFamily="34" charset="0"/>
                <a:ea typeface="Source Sans Pro" panose="020B0503030403020204" pitchFamily="34" charset="0"/>
              </a:rPr>
              <a:t>varianza</a:t>
            </a:r>
            <a:r>
              <a:rPr lang="en-US">
                <a:solidFill>
                  <a:srgbClr val="FFFFFF"/>
                </a:solidFill>
                <a:latin typeface="Source Sans Pro" panose="020B0503030403020204" pitchFamily="34" charset="0"/>
                <a:ea typeface="Source Sans Pro" panose="020B0503030403020204" pitchFamily="34" charset="0"/>
              </a:rPr>
              <a:t> </a:t>
            </a:r>
            <a:r>
              <a:rPr lang="en-US" err="1">
                <a:solidFill>
                  <a:srgbClr val="FFFFFF"/>
                </a:solidFill>
                <a:latin typeface="Source Sans Pro" panose="020B0503030403020204" pitchFamily="34" charset="0"/>
                <a:ea typeface="Source Sans Pro" panose="020B0503030403020204" pitchFamily="34" charset="0"/>
              </a:rPr>
              <a:t>rimane</a:t>
            </a:r>
            <a:r>
              <a:rPr lang="en-US">
                <a:solidFill>
                  <a:srgbClr val="FFFFFF"/>
                </a:solidFill>
                <a:latin typeface="Source Sans Pro" panose="020B0503030403020204" pitchFamily="34" charset="0"/>
                <a:ea typeface="Source Sans Pro" panose="020B0503030403020204" pitchFamily="34" charset="0"/>
              </a:rPr>
              <a:t> </a:t>
            </a:r>
            <a:r>
              <a:rPr lang="en-US" err="1">
                <a:solidFill>
                  <a:srgbClr val="FFFFFF"/>
                </a:solidFill>
                <a:latin typeface="Source Sans Pro" panose="020B0503030403020204" pitchFamily="34" charset="0"/>
                <a:ea typeface="Source Sans Pro" panose="020B0503030403020204" pitchFamily="34" charset="0"/>
              </a:rPr>
              <a:t>relativamente</a:t>
            </a:r>
            <a:r>
              <a:rPr lang="en-US">
                <a:solidFill>
                  <a:srgbClr val="FFFFFF"/>
                </a:solidFill>
                <a:latin typeface="Source Sans Pro" panose="020B0503030403020204" pitchFamily="34" charset="0"/>
                <a:ea typeface="Source Sans Pro" panose="020B0503030403020204" pitchFamily="34" charset="0"/>
              </a:rPr>
              <a:t> stabile dopo circa il 40° </a:t>
            </a:r>
            <a:r>
              <a:rPr lang="en-US" err="1">
                <a:solidFill>
                  <a:srgbClr val="FFFFFF"/>
                </a:solidFill>
                <a:latin typeface="Source Sans Pro" panose="020B0503030403020204" pitchFamily="34" charset="0"/>
                <a:ea typeface="Source Sans Pro" panose="020B0503030403020204" pitchFamily="34" charset="0"/>
              </a:rPr>
              <a:t>componente</a:t>
            </a:r>
            <a:r>
              <a:rPr lang="en-US">
                <a:solidFill>
                  <a:srgbClr val="FFFFFF"/>
                </a:solidFill>
                <a:latin typeface="Source Sans Pro" panose="020B0503030403020204" pitchFamily="34" charset="0"/>
                <a:ea typeface="Source Sans Pro" panose="020B0503030403020204" pitchFamily="34" charset="0"/>
              </a:rPr>
              <a:t>.</a:t>
            </a:r>
          </a:p>
          <a:p>
            <a:endParaRPr lang="it-IT" dirty="0"/>
          </a:p>
        </p:txBody>
      </p:sp>
      <p:sp>
        <p:nvSpPr>
          <p:cNvPr id="7" name="CasellaDiTesto 6">
            <a:extLst>
              <a:ext uri="{FF2B5EF4-FFF2-40B4-BE49-F238E27FC236}">
                <a16:creationId xmlns:a16="http://schemas.microsoft.com/office/drawing/2014/main" id="{84E18811-CFAF-FA0B-9F1D-5ABD5E44CB5F}"/>
              </a:ext>
            </a:extLst>
          </p:cNvPr>
          <p:cNvSpPr txBox="1"/>
          <p:nvPr/>
        </p:nvSpPr>
        <p:spPr>
          <a:xfrm>
            <a:off x="5182764" y="5470554"/>
            <a:ext cx="6237643" cy="584775"/>
          </a:xfrm>
          <a:prstGeom prst="rect">
            <a:avLst/>
          </a:prstGeom>
          <a:noFill/>
        </p:spPr>
        <p:txBody>
          <a:bodyPr wrap="square">
            <a:spAutoFit/>
          </a:bodyPr>
          <a:lstStyle/>
          <a:p>
            <a:pPr>
              <a:buClr>
                <a:schemeClr val="accent1"/>
              </a:buClr>
            </a:pPr>
            <a:r>
              <a:rPr lang="it-IT" sz="1600" b="0" err="1">
                <a:solidFill>
                  <a:schemeClr val="tx1">
                    <a:lumMod val="50000"/>
                    <a:lumOff val="50000"/>
                  </a:schemeClr>
                </a:solidFill>
                <a:effectLst/>
                <a:latin typeface="Consolas" panose="020B0609020204030204" pitchFamily="49" charset="0"/>
                <a:ea typeface="Source Sans Pro" panose="020B0503030403020204" pitchFamily="34" charset="0"/>
              </a:rPr>
              <a:t>df_sales_dummies</a:t>
            </a:r>
            <a:r>
              <a:rPr lang="it-IT" sz="1600" b="0">
                <a:solidFill>
                  <a:schemeClr val="tx1">
                    <a:lumMod val="50000"/>
                    <a:lumOff val="50000"/>
                  </a:schemeClr>
                </a:solidFill>
                <a:effectLst/>
                <a:latin typeface="Consolas" panose="020B0609020204030204" pitchFamily="49" charset="0"/>
                <a:ea typeface="Source Sans Pro" panose="020B0503030403020204" pitchFamily="34" charset="0"/>
              </a:rPr>
              <a:t> = </a:t>
            </a:r>
            <a:r>
              <a:rPr lang="it-IT" sz="1600" b="0" err="1">
                <a:solidFill>
                  <a:schemeClr val="tx1">
                    <a:lumMod val="50000"/>
                    <a:lumOff val="50000"/>
                  </a:schemeClr>
                </a:solidFill>
                <a:effectLst/>
                <a:latin typeface="Consolas" panose="020B0609020204030204" pitchFamily="49" charset="0"/>
                <a:ea typeface="Source Sans Pro" panose="020B0503030403020204" pitchFamily="34" charset="0"/>
              </a:rPr>
              <a:t>pd.get_dummies</a:t>
            </a:r>
            <a:r>
              <a:rPr lang="it-IT" sz="1600" b="0">
                <a:solidFill>
                  <a:schemeClr val="tx1">
                    <a:lumMod val="50000"/>
                    <a:lumOff val="50000"/>
                  </a:schemeClr>
                </a:solidFill>
                <a:effectLst/>
                <a:latin typeface="Consolas" panose="020B0609020204030204" pitchFamily="49" charset="0"/>
                <a:ea typeface="Source Sans Pro" panose="020B0503030403020204" pitchFamily="34" charset="0"/>
              </a:rPr>
              <a:t>(</a:t>
            </a:r>
            <a:r>
              <a:rPr lang="it-IT" sz="1600" b="0" err="1">
                <a:solidFill>
                  <a:schemeClr val="tx1">
                    <a:lumMod val="50000"/>
                    <a:lumOff val="50000"/>
                  </a:schemeClr>
                </a:solidFill>
                <a:effectLst/>
                <a:latin typeface="Consolas" panose="020B0609020204030204" pitchFamily="49" charset="0"/>
                <a:ea typeface="Source Sans Pro" panose="020B0503030403020204" pitchFamily="34" charset="0"/>
              </a:rPr>
              <a:t>df_sales.iloc</a:t>
            </a:r>
            <a:r>
              <a:rPr lang="it-IT" sz="1600" b="0">
                <a:solidFill>
                  <a:schemeClr val="tx1">
                    <a:lumMod val="50000"/>
                    <a:lumOff val="50000"/>
                  </a:schemeClr>
                </a:solidFill>
                <a:effectLst/>
                <a:latin typeface="Consolas" panose="020B0609020204030204" pitchFamily="49" charset="0"/>
                <a:ea typeface="Source Sans Pro" panose="020B0503030403020204" pitchFamily="34" charset="0"/>
              </a:rPr>
              <a:t>[:,2:11], </a:t>
            </a:r>
            <a:r>
              <a:rPr lang="it-IT" sz="1600" b="0" err="1">
                <a:solidFill>
                  <a:schemeClr val="tx1">
                    <a:lumMod val="50000"/>
                    <a:lumOff val="50000"/>
                  </a:schemeClr>
                </a:solidFill>
                <a:effectLst/>
                <a:latin typeface="Consolas" panose="020B0609020204030204" pitchFamily="49" charset="0"/>
                <a:ea typeface="Source Sans Pro" panose="020B0503030403020204" pitchFamily="34" charset="0"/>
              </a:rPr>
              <a:t>drop_first</a:t>
            </a:r>
            <a:r>
              <a:rPr lang="it-IT" sz="1600" b="0">
                <a:solidFill>
                  <a:schemeClr val="tx1">
                    <a:lumMod val="50000"/>
                    <a:lumOff val="50000"/>
                  </a:schemeClr>
                </a:solidFill>
                <a:effectLst/>
                <a:latin typeface="Consolas" panose="020B0609020204030204" pitchFamily="49" charset="0"/>
                <a:ea typeface="Source Sans Pro" panose="020B0503030403020204" pitchFamily="34" charset="0"/>
              </a:rPr>
              <a:t>=True)</a:t>
            </a:r>
          </a:p>
        </p:txBody>
      </p:sp>
    </p:spTree>
    <p:extLst>
      <p:ext uri="{BB962C8B-B14F-4D97-AF65-F5344CB8AC3E}">
        <p14:creationId xmlns:p14="http://schemas.microsoft.com/office/powerpoint/2010/main" val="342252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2057" name="Rectangle 2056">
            <a:extLst>
              <a:ext uri="{FF2B5EF4-FFF2-40B4-BE49-F238E27FC236}">
                <a16:creationId xmlns:a16="http://schemas.microsoft.com/office/drawing/2014/main" id="{1A03258A-52C6-4288-AA56-C3262A0D2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cxnSp>
        <p:nvCxnSpPr>
          <p:cNvPr id="2059" name="Straight Connector 2058">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061" name="Rectangle 2060">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D7C7540-253A-9989-AE5A-573F6BB3A2F9}"/>
              </a:ext>
            </a:extLst>
          </p:cNvPr>
          <p:cNvSpPr>
            <a:spLocks noGrp="1"/>
          </p:cNvSpPr>
          <p:nvPr>
            <p:ph type="title"/>
          </p:nvPr>
        </p:nvSpPr>
        <p:spPr>
          <a:xfrm>
            <a:off x="7820573" y="634946"/>
            <a:ext cx="3690257" cy="1450757"/>
          </a:xfrm>
        </p:spPr>
        <p:txBody>
          <a:bodyPr vert="horz" lIns="91440" tIns="45720" rIns="91440" bIns="45720" rtlCol="0" anchor="b">
            <a:normAutofit/>
          </a:bodyPr>
          <a:lstStyle/>
          <a:p>
            <a:r>
              <a:rPr lang="en-US" b="1">
                <a:solidFill>
                  <a:schemeClr val="accent2"/>
                </a:solidFill>
                <a:latin typeface="Source Sans Pro" panose="020B0503030403020204" pitchFamily="34" charset="0"/>
                <a:ea typeface="Source Sans Pro" panose="020B0503030403020204" pitchFamily="34" charset="0"/>
              </a:rPr>
              <a:t>Regression model</a:t>
            </a:r>
          </a:p>
        </p:txBody>
      </p:sp>
      <p:pic>
        <p:nvPicPr>
          <p:cNvPr id="2050" name="Picture 2" descr="Immagine che contiene testo, schermata, diagramma, linea&#10;&#10;Descrizione generata automaticamente">
            <a:extLst>
              <a:ext uri="{FF2B5EF4-FFF2-40B4-BE49-F238E27FC236}">
                <a16:creationId xmlns:a16="http://schemas.microsoft.com/office/drawing/2014/main" id="{387B72EC-9A0B-19AE-67EC-6BD9264A09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67" r="3" b="3"/>
          <a:stretch/>
        </p:blipFill>
        <p:spPr bwMode="auto">
          <a:xfrm>
            <a:off x="491171" y="523684"/>
            <a:ext cx="6909801" cy="5639854"/>
          </a:xfrm>
          <a:prstGeom prst="rect">
            <a:avLst/>
          </a:prstGeom>
          <a:noFill/>
          <a:extLst>
            <a:ext uri="{909E8E84-426E-40DD-AFC4-6F175D3DCCD1}">
              <a14:hiddenFill xmlns:a14="http://schemas.microsoft.com/office/drawing/2010/main">
                <a:solidFill>
                  <a:srgbClr val="FFFFFF"/>
                </a:solidFill>
              </a14:hiddenFill>
            </a:ext>
          </a:extLst>
        </p:spPr>
      </p:pic>
      <p:cxnSp>
        <p:nvCxnSpPr>
          <p:cNvPr id="2063" name="Straight Connector 2062">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5" name="CasellaDiTesto 4">
            <a:extLst>
              <a:ext uri="{FF2B5EF4-FFF2-40B4-BE49-F238E27FC236}">
                <a16:creationId xmlns:a16="http://schemas.microsoft.com/office/drawing/2014/main" id="{45FC3565-0812-9520-81C7-F07594CD3034}"/>
              </a:ext>
            </a:extLst>
          </p:cNvPr>
          <p:cNvSpPr txBox="1"/>
          <p:nvPr/>
        </p:nvSpPr>
        <p:spPr>
          <a:xfrm>
            <a:off x="7859485" y="2198914"/>
            <a:ext cx="3690257" cy="3670180"/>
          </a:xfrm>
          <a:prstGeom prst="rect">
            <a:avLst/>
          </a:prstGeom>
        </p:spPr>
        <p:txBody>
          <a:bodyPr vert="horz" lIns="0" tIns="45720" rIns="0" bIns="45720" rtlCol="0">
            <a:normAutofit/>
          </a:bodyPr>
          <a:lstStyle/>
          <a:p>
            <a:pPr marL="285750" indent="-285750" algn="just" defTabSz="914400">
              <a:lnSpc>
                <a:spcPct val="90000"/>
              </a:lnSpc>
              <a:spcAft>
                <a:spcPts val="600"/>
              </a:spcAft>
              <a:buClr>
                <a:schemeClr val="accent2"/>
              </a:buClr>
              <a:buFont typeface="Wingdings" panose="05000000000000000000" pitchFamily="2" charset="2"/>
              <a:buChar char="Ø"/>
            </a:pPr>
            <a:r>
              <a:rPr lang="it-IT" b="0" i="0">
                <a:solidFill>
                  <a:schemeClr val="tx1">
                    <a:lumMod val="85000"/>
                    <a:lumOff val="15000"/>
                  </a:schemeClr>
                </a:solidFill>
                <a:effectLst/>
                <a:latin typeface="Source Sans Pro" panose="020B0503030403020204" pitchFamily="34" charset="0"/>
                <a:ea typeface="Source Sans Pro" panose="020B0503030403020204" pitchFamily="34" charset="0"/>
              </a:rPr>
              <a:t>Modello di regressione lineare addestrato sulle componenti principali ottenute dal PCA, esegue </a:t>
            </a:r>
            <a:r>
              <a:rPr lang="it-IT" b="1" i="0">
                <a:solidFill>
                  <a:schemeClr val="tx1">
                    <a:lumMod val="85000"/>
                    <a:lumOff val="15000"/>
                  </a:schemeClr>
                </a:solidFill>
                <a:effectLst/>
                <a:latin typeface="Source Sans Pro" panose="020B0503030403020204" pitchFamily="34" charset="0"/>
                <a:ea typeface="Source Sans Pro" panose="020B0503030403020204" pitchFamily="34" charset="0"/>
              </a:rPr>
              <a:t>previsioni</a:t>
            </a:r>
            <a:r>
              <a:rPr lang="it-IT" b="0" i="0">
                <a:solidFill>
                  <a:schemeClr val="tx1">
                    <a:lumMod val="85000"/>
                    <a:lumOff val="15000"/>
                  </a:schemeClr>
                </a:solidFill>
                <a:effectLst/>
                <a:latin typeface="Source Sans Pro" panose="020B0503030403020204" pitchFamily="34" charset="0"/>
                <a:ea typeface="Source Sans Pro" panose="020B0503030403020204" pitchFamily="34" charset="0"/>
              </a:rPr>
              <a:t> sui dati di test e calcola l'RMSE per valutare le </a:t>
            </a:r>
            <a:r>
              <a:rPr lang="it-IT" b="1" i="0">
                <a:solidFill>
                  <a:schemeClr val="tx1">
                    <a:lumMod val="85000"/>
                    <a:lumOff val="15000"/>
                  </a:schemeClr>
                </a:solidFill>
                <a:effectLst/>
                <a:latin typeface="Source Sans Pro" panose="020B0503030403020204" pitchFamily="34" charset="0"/>
                <a:ea typeface="Source Sans Pro" panose="020B0503030403020204" pitchFamily="34" charset="0"/>
              </a:rPr>
              <a:t>prestazioni</a:t>
            </a:r>
            <a:r>
              <a:rPr lang="it-IT" b="0" i="0">
                <a:solidFill>
                  <a:schemeClr val="tx1">
                    <a:lumMod val="85000"/>
                    <a:lumOff val="15000"/>
                  </a:schemeClr>
                </a:solidFill>
                <a:effectLst/>
                <a:latin typeface="Source Sans Pro" panose="020B0503030403020204" pitchFamily="34" charset="0"/>
                <a:ea typeface="Source Sans Pro" panose="020B0503030403020204" pitchFamily="34" charset="0"/>
              </a:rPr>
              <a:t> del modello.</a:t>
            </a:r>
            <a:endParaRPr lang="en-US" b="0" i="0">
              <a:solidFill>
                <a:schemeClr val="tx1">
                  <a:lumMod val="85000"/>
                  <a:lumOff val="15000"/>
                </a:schemeClr>
              </a:solidFill>
              <a:effectLst/>
              <a:latin typeface="Source Sans Pro" panose="020B0503030403020204" pitchFamily="34" charset="0"/>
              <a:ea typeface="Source Sans Pro" panose="020B0503030403020204" pitchFamily="34" charset="0"/>
            </a:endParaRPr>
          </a:p>
          <a:p>
            <a:pPr marL="285750" indent="-285750" algn="just" defTabSz="914400">
              <a:lnSpc>
                <a:spcPct val="90000"/>
              </a:lnSpc>
              <a:spcAft>
                <a:spcPts val="600"/>
              </a:spcAft>
              <a:buClr>
                <a:schemeClr val="accent2"/>
              </a:buClr>
              <a:buFont typeface="Wingdings" panose="05000000000000000000" pitchFamily="2" charset="2"/>
              <a:buChar char="Ø"/>
            </a:pPr>
            <a:endParaRPr lang="en-US">
              <a:solidFill>
                <a:schemeClr val="tx1">
                  <a:lumMod val="85000"/>
                  <a:lumOff val="15000"/>
                </a:schemeClr>
              </a:solidFill>
              <a:latin typeface="Source Sans Pro" panose="020B0503030403020204" pitchFamily="34" charset="0"/>
              <a:ea typeface="Source Sans Pro" panose="020B0503030403020204" pitchFamily="34" charset="0"/>
            </a:endParaRPr>
          </a:p>
          <a:p>
            <a:pPr marL="285750" indent="-285750" algn="just" defTabSz="914400">
              <a:lnSpc>
                <a:spcPct val="90000"/>
              </a:lnSpc>
              <a:spcAft>
                <a:spcPts val="600"/>
              </a:spcAft>
              <a:buClr>
                <a:schemeClr val="accent2"/>
              </a:buClr>
              <a:buFont typeface="Wingdings" panose="05000000000000000000" pitchFamily="2" charset="2"/>
              <a:buChar char="Ø"/>
            </a:pPr>
            <a:r>
              <a:rPr lang="en-US" b="0" i="0">
                <a:solidFill>
                  <a:schemeClr val="tx1">
                    <a:lumMod val="85000"/>
                    <a:lumOff val="15000"/>
                  </a:schemeClr>
                </a:solidFill>
                <a:effectLst/>
                <a:latin typeface="Source Sans Pro" panose="020B0503030403020204" pitchFamily="34" charset="0"/>
                <a:ea typeface="Source Sans Pro" panose="020B0503030403020204" pitchFamily="34" charset="0"/>
              </a:rPr>
              <a:t>Dai </a:t>
            </a:r>
            <a:r>
              <a:rPr lang="en-US" b="0" i="0" err="1">
                <a:solidFill>
                  <a:schemeClr val="tx1">
                    <a:lumMod val="85000"/>
                    <a:lumOff val="15000"/>
                  </a:schemeClr>
                </a:solidFill>
                <a:effectLst/>
                <a:latin typeface="Source Sans Pro" panose="020B0503030403020204" pitchFamily="34" charset="0"/>
                <a:ea typeface="Source Sans Pro" panose="020B0503030403020204" pitchFamily="34" charset="0"/>
              </a:rPr>
              <a:t>risultati</a:t>
            </a:r>
            <a:r>
              <a:rPr lang="en-US" b="0" i="0">
                <a:solidFill>
                  <a:schemeClr val="tx1">
                    <a:lumMod val="85000"/>
                    <a:lumOff val="15000"/>
                  </a:schemeClr>
                </a:solidFill>
                <a:effectLst/>
                <a:latin typeface="Source Sans Pro" panose="020B0503030403020204" pitchFamily="34" charset="0"/>
                <a:ea typeface="Source Sans Pro" panose="020B0503030403020204" pitchFamily="34" charset="0"/>
              </a:rPr>
              <a:t> </a:t>
            </a:r>
            <a:r>
              <a:rPr lang="en-US" b="0" i="0" err="1">
                <a:solidFill>
                  <a:schemeClr val="tx1">
                    <a:lumMod val="85000"/>
                    <a:lumOff val="15000"/>
                  </a:schemeClr>
                </a:solidFill>
                <a:effectLst/>
                <a:latin typeface="Source Sans Pro" panose="020B0503030403020204" pitchFamily="34" charset="0"/>
                <a:ea typeface="Source Sans Pro" panose="020B0503030403020204" pitchFamily="34" charset="0"/>
              </a:rPr>
              <a:t>ottenuti</a:t>
            </a:r>
            <a:r>
              <a:rPr lang="en-US" b="0" i="0">
                <a:solidFill>
                  <a:schemeClr val="tx1">
                    <a:lumMod val="85000"/>
                    <a:lumOff val="15000"/>
                  </a:schemeClr>
                </a:solidFill>
                <a:effectLst/>
                <a:latin typeface="Source Sans Pro" panose="020B0503030403020204" pitchFamily="34" charset="0"/>
                <a:ea typeface="Source Sans Pro" panose="020B0503030403020204" pitchFamily="34" charset="0"/>
              </a:rPr>
              <a:t>, emerge </a:t>
            </a:r>
            <a:r>
              <a:rPr lang="en-US" b="0" i="0" err="1">
                <a:solidFill>
                  <a:schemeClr val="tx1">
                    <a:lumMod val="85000"/>
                    <a:lumOff val="15000"/>
                  </a:schemeClr>
                </a:solidFill>
                <a:effectLst/>
                <a:latin typeface="Source Sans Pro" panose="020B0503030403020204" pitchFamily="34" charset="0"/>
                <a:ea typeface="Source Sans Pro" panose="020B0503030403020204" pitchFamily="34" charset="0"/>
              </a:rPr>
              <a:t>che</a:t>
            </a:r>
            <a:r>
              <a:rPr lang="en-US" b="0" i="0">
                <a:solidFill>
                  <a:schemeClr val="tx1">
                    <a:lumMod val="85000"/>
                    <a:lumOff val="15000"/>
                  </a:schemeClr>
                </a:solidFill>
                <a:effectLst/>
                <a:latin typeface="Source Sans Pro" panose="020B0503030403020204" pitchFamily="34" charset="0"/>
                <a:ea typeface="Source Sans Pro" panose="020B0503030403020204" pitchFamily="34" charset="0"/>
              </a:rPr>
              <a:t> </a:t>
            </a:r>
            <a:r>
              <a:rPr lang="en-US" b="0" i="0" err="1">
                <a:solidFill>
                  <a:schemeClr val="tx1">
                    <a:lumMod val="85000"/>
                    <a:lumOff val="15000"/>
                  </a:schemeClr>
                </a:solidFill>
                <a:effectLst/>
                <a:latin typeface="Source Sans Pro" panose="020B0503030403020204" pitchFamily="34" charset="0"/>
                <a:ea typeface="Source Sans Pro" panose="020B0503030403020204" pitchFamily="34" charset="0"/>
              </a:rPr>
              <a:t>l'RMSE</a:t>
            </a:r>
            <a:r>
              <a:rPr lang="en-US" b="0" i="0">
                <a:solidFill>
                  <a:schemeClr val="tx1">
                    <a:lumMod val="85000"/>
                    <a:lumOff val="15000"/>
                  </a:schemeClr>
                </a:solidFill>
                <a:effectLst/>
                <a:latin typeface="Source Sans Pro" panose="020B0503030403020204" pitchFamily="34" charset="0"/>
                <a:ea typeface="Source Sans Pro" panose="020B0503030403020204" pitchFamily="34" charset="0"/>
              </a:rPr>
              <a:t> (Root Mean Squared Error) per la </a:t>
            </a:r>
            <a:r>
              <a:rPr lang="en-US" b="0" i="0" err="1">
                <a:solidFill>
                  <a:schemeClr val="tx1">
                    <a:lumMod val="85000"/>
                    <a:lumOff val="15000"/>
                  </a:schemeClr>
                </a:solidFill>
                <a:effectLst/>
                <a:latin typeface="Source Sans Pro" panose="020B0503030403020204" pitchFamily="34" charset="0"/>
                <a:ea typeface="Source Sans Pro" panose="020B0503030403020204" pitchFamily="34" charset="0"/>
              </a:rPr>
              <a:t>previsione</a:t>
            </a:r>
            <a:r>
              <a:rPr lang="en-US" b="0" i="0">
                <a:solidFill>
                  <a:schemeClr val="tx1">
                    <a:lumMod val="85000"/>
                    <a:lumOff val="15000"/>
                  </a:schemeClr>
                </a:solidFill>
                <a:effectLst/>
                <a:latin typeface="Source Sans Pro" panose="020B0503030403020204" pitchFamily="34" charset="0"/>
                <a:ea typeface="Source Sans Pro" panose="020B0503030403020204" pitchFamily="34" charset="0"/>
              </a:rPr>
              <a:t> </a:t>
            </a:r>
            <a:r>
              <a:rPr lang="en-US" b="0" i="0" err="1">
                <a:solidFill>
                  <a:schemeClr val="tx1">
                    <a:lumMod val="85000"/>
                    <a:lumOff val="15000"/>
                  </a:schemeClr>
                </a:solidFill>
                <a:effectLst/>
                <a:latin typeface="Source Sans Pro" panose="020B0503030403020204" pitchFamily="34" charset="0"/>
                <a:ea typeface="Source Sans Pro" panose="020B0503030403020204" pitchFamily="34" charset="0"/>
              </a:rPr>
              <a:t>delle</a:t>
            </a:r>
            <a:r>
              <a:rPr lang="en-US" b="0" i="0">
                <a:solidFill>
                  <a:schemeClr val="tx1">
                    <a:lumMod val="85000"/>
                    <a:lumOff val="15000"/>
                  </a:schemeClr>
                </a:solidFill>
                <a:effectLst/>
                <a:latin typeface="Source Sans Pro" panose="020B0503030403020204" pitchFamily="34" charset="0"/>
                <a:ea typeface="Source Sans Pro" panose="020B0503030403020204" pitchFamily="34" charset="0"/>
              </a:rPr>
              <a:t> </a:t>
            </a:r>
            <a:r>
              <a:rPr lang="en-US" b="0" i="0" err="1">
                <a:solidFill>
                  <a:schemeClr val="tx1">
                    <a:lumMod val="85000"/>
                    <a:lumOff val="15000"/>
                  </a:schemeClr>
                </a:solidFill>
                <a:effectLst/>
                <a:latin typeface="Source Sans Pro" panose="020B0503030403020204" pitchFamily="34" charset="0"/>
                <a:ea typeface="Source Sans Pro" panose="020B0503030403020204" pitchFamily="34" charset="0"/>
              </a:rPr>
              <a:t>vendite</a:t>
            </a:r>
            <a:r>
              <a:rPr lang="en-US" b="0" i="0">
                <a:solidFill>
                  <a:schemeClr val="tx1">
                    <a:lumMod val="85000"/>
                    <a:lumOff val="15000"/>
                  </a:schemeClr>
                </a:solidFill>
                <a:effectLst/>
                <a:latin typeface="Source Sans Pro" panose="020B0503030403020204" pitchFamily="34" charset="0"/>
                <a:ea typeface="Source Sans Pro" panose="020B0503030403020204" pitchFamily="34" charset="0"/>
              </a:rPr>
              <a:t> </a:t>
            </a:r>
            <a:r>
              <a:rPr lang="en-US" b="0" i="0" err="1">
                <a:solidFill>
                  <a:schemeClr val="tx1">
                    <a:lumMod val="85000"/>
                    <a:lumOff val="15000"/>
                  </a:schemeClr>
                </a:solidFill>
                <a:effectLst/>
                <a:latin typeface="Source Sans Pro" panose="020B0503030403020204" pitchFamily="34" charset="0"/>
                <a:ea typeface="Source Sans Pro" panose="020B0503030403020204" pitchFamily="34" charset="0"/>
              </a:rPr>
              <a:t>globali</a:t>
            </a:r>
            <a:r>
              <a:rPr lang="en-US" b="0" i="0">
                <a:solidFill>
                  <a:schemeClr val="tx1">
                    <a:lumMod val="85000"/>
                    <a:lumOff val="15000"/>
                  </a:schemeClr>
                </a:solidFill>
                <a:effectLst/>
                <a:latin typeface="Source Sans Pro" panose="020B0503030403020204" pitchFamily="34" charset="0"/>
                <a:ea typeface="Source Sans Pro" panose="020B0503030403020204" pitchFamily="34" charset="0"/>
              </a:rPr>
              <a:t> </a:t>
            </a:r>
            <a:r>
              <a:rPr lang="en-US" b="0" i="0" err="1">
                <a:solidFill>
                  <a:schemeClr val="tx1">
                    <a:lumMod val="85000"/>
                    <a:lumOff val="15000"/>
                  </a:schemeClr>
                </a:solidFill>
                <a:effectLst/>
                <a:latin typeface="Source Sans Pro" panose="020B0503030403020204" pitchFamily="34" charset="0"/>
                <a:ea typeface="Source Sans Pro" panose="020B0503030403020204" pitchFamily="34" charset="0"/>
              </a:rPr>
              <a:t>rimane</a:t>
            </a:r>
            <a:r>
              <a:rPr lang="en-US" b="0" i="0">
                <a:solidFill>
                  <a:schemeClr val="tx1">
                    <a:lumMod val="85000"/>
                    <a:lumOff val="15000"/>
                  </a:schemeClr>
                </a:solidFill>
                <a:effectLst/>
                <a:latin typeface="Source Sans Pro" panose="020B0503030403020204" pitchFamily="34" charset="0"/>
                <a:ea typeface="Source Sans Pro" panose="020B0503030403020204" pitchFamily="34" charset="0"/>
              </a:rPr>
              <a:t> </a:t>
            </a:r>
            <a:r>
              <a:rPr lang="en-US" b="0" i="0" err="1">
                <a:solidFill>
                  <a:schemeClr val="tx1">
                    <a:lumMod val="85000"/>
                    <a:lumOff val="15000"/>
                  </a:schemeClr>
                </a:solidFill>
                <a:effectLst/>
                <a:latin typeface="Source Sans Pro" panose="020B0503030403020204" pitchFamily="34" charset="0"/>
                <a:ea typeface="Source Sans Pro" panose="020B0503030403020204" pitchFamily="34" charset="0"/>
              </a:rPr>
              <a:t>piuttosto</a:t>
            </a:r>
            <a:r>
              <a:rPr lang="en-US" b="0" i="0">
                <a:solidFill>
                  <a:schemeClr val="tx1">
                    <a:lumMod val="85000"/>
                    <a:lumOff val="15000"/>
                  </a:schemeClr>
                </a:solidFill>
                <a:effectLst/>
                <a:latin typeface="Source Sans Pro" panose="020B0503030403020204" pitchFamily="34" charset="0"/>
                <a:ea typeface="Source Sans Pro" panose="020B0503030403020204" pitchFamily="34" charset="0"/>
              </a:rPr>
              <a:t> </a:t>
            </a:r>
            <a:r>
              <a:rPr lang="en-US" b="0" i="0" err="1">
                <a:solidFill>
                  <a:schemeClr val="tx1">
                    <a:lumMod val="85000"/>
                    <a:lumOff val="15000"/>
                  </a:schemeClr>
                </a:solidFill>
                <a:effectLst/>
                <a:latin typeface="Source Sans Pro" panose="020B0503030403020204" pitchFamily="34" charset="0"/>
                <a:ea typeface="Source Sans Pro" panose="020B0503030403020204" pitchFamily="34" charset="0"/>
              </a:rPr>
              <a:t>elevato</a:t>
            </a:r>
            <a:r>
              <a:rPr lang="en-US" b="0" i="0">
                <a:solidFill>
                  <a:schemeClr val="tx1">
                    <a:lumMod val="85000"/>
                    <a:lumOff val="15000"/>
                  </a:schemeClr>
                </a:solidFill>
                <a:effectLst/>
                <a:latin typeface="Source Sans Pro" panose="020B0503030403020204" pitchFamily="34" charset="0"/>
                <a:ea typeface="Source Sans Pro" panose="020B0503030403020204" pitchFamily="34" charset="0"/>
              </a:rPr>
              <a:t>, </a:t>
            </a:r>
            <a:r>
              <a:rPr lang="en-US" b="0" i="0" err="1">
                <a:solidFill>
                  <a:schemeClr val="tx1">
                    <a:lumMod val="85000"/>
                    <a:lumOff val="15000"/>
                  </a:schemeClr>
                </a:solidFill>
                <a:effectLst/>
                <a:latin typeface="Source Sans Pro" panose="020B0503030403020204" pitchFamily="34" charset="0"/>
                <a:ea typeface="Source Sans Pro" panose="020B0503030403020204" pitchFamily="34" charset="0"/>
              </a:rPr>
              <a:t>intorno</a:t>
            </a:r>
            <a:r>
              <a:rPr lang="en-US" b="0" i="0">
                <a:solidFill>
                  <a:schemeClr val="tx1">
                    <a:lumMod val="85000"/>
                    <a:lumOff val="15000"/>
                  </a:schemeClr>
                </a:solidFill>
                <a:effectLst/>
                <a:latin typeface="Source Sans Pro" panose="020B0503030403020204" pitchFamily="34" charset="0"/>
                <a:ea typeface="Source Sans Pro" panose="020B0503030403020204" pitchFamily="34" charset="0"/>
              </a:rPr>
              <a:t> a 0,4 </a:t>
            </a:r>
            <a:r>
              <a:rPr lang="en-US" b="0" i="0" err="1">
                <a:solidFill>
                  <a:schemeClr val="tx1">
                    <a:lumMod val="85000"/>
                    <a:lumOff val="15000"/>
                  </a:schemeClr>
                </a:solidFill>
                <a:effectLst/>
                <a:latin typeface="Source Sans Pro" panose="020B0503030403020204" pitchFamily="34" charset="0"/>
                <a:ea typeface="Source Sans Pro" panose="020B0503030403020204" pitchFamily="34" charset="0"/>
              </a:rPr>
              <a:t>milioni</a:t>
            </a:r>
            <a:r>
              <a:rPr lang="en-US" b="0" i="0">
                <a:solidFill>
                  <a:schemeClr val="tx1">
                    <a:lumMod val="85000"/>
                    <a:lumOff val="15000"/>
                  </a:schemeClr>
                </a:solidFill>
                <a:effectLst/>
                <a:latin typeface="Source Sans Pro" panose="020B0503030403020204" pitchFamily="34" charset="0"/>
                <a:ea typeface="Source Sans Pro" panose="020B0503030403020204" pitchFamily="34" charset="0"/>
              </a:rPr>
              <a:t>. </a:t>
            </a:r>
            <a:r>
              <a:rPr lang="en-US" b="0" i="0" err="1">
                <a:solidFill>
                  <a:schemeClr val="tx1">
                    <a:lumMod val="85000"/>
                    <a:lumOff val="15000"/>
                  </a:schemeClr>
                </a:solidFill>
                <a:effectLst/>
                <a:latin typeface="Source Sans Pro" panose="020B0503030403020204" pitchFamily="34" charset="0"/>
                <a:ea typeface="Source Sans Pro" panose="020B0503030403020204" pitchFamily="34" charset="0"/>
              </a:rPr>
              <a:t>Tuttavia</a:t>
            </a:r>
            <a:r>
              <a:rPr lang="en-US" b="0" i="0">
                <a:solidFill>
                  <a:schemeClr val="tx1">
                    <a:lumMod val="85000"/>
                    <a:lumOff val="15000"/>
                  </a:schemeClr>
                </a:solidFill>
                <a:effectLst/>
                <a:latin typeface="Source Sans Pro" panose="020B0503030403020204" pitchFamily="34" charset="0"/>
                <a:ea typeface="Source Sans Pro" panose="020B0503030403020204" pitchFamily="34" charset="0"/>
              </a:rPr>
              <a:t>, </a:t>
            </a:r>
            <a:r>
              <a:rPr lang="en-US" b="0" i="0" err="1">
                <a:solidFill>
                  <a:schemeClr val="tx1">
                    <a:lumMod val="85000"/>
                    <a:lumOff val="15000"/>
                  </a:schemeClr>
                </a:solidFill>
                <a:effectLst/>
                <a:latin typeface="Source Sans Pro" panose="020B0503030403020204" pitchFamily="34" charset="0"/>
                <a:ea typeface="Source Sans Pro" panose="020B0503030403020204" pitchFamily="34" charset="0"/>
              </a:rPr>
              <a:t>si</a:t>
            </a:r>
            <a:r>
              <a:rPr lang="en-US" b="0" i="0">
                <a:solidFill>
                  <a:schemeClr val="tx1">
                    <a:lumMod val="85000"/>
                    <a:lumOff val="15000"/>
                  </a:schemeClr>
                </a:solidFill>
                <a:effectLst/>
                <a:latin typeface="Source Sans Pro" panose="020B0503030403020204" pitchFamily="34" charset="0"/>
                <a:ea typeface="Source Sans Pro" panose="020B0503030403020204" pitchFamily="34" charset="0"/>
              </a:rPr>
              <a:t> </a:t>
            </a:r>
            <a:r>
              <a:rPr lang="en-US" b="0" i="0" err="1">
                <a:solidFill>
                  <a:schemeClr val="tx1">
                    <a:lumMod val="85000"/>
                    <a:lumOff val="15000"/>
                  </a:schemeClr>
                </a:solidFill>
                <a:effectLst/>
                <a:latin typeface="Source Sans Pro" panose="020B0503030403020204" pitchFamily="34" charset="0"/>
                <a:ea typeface="Source Sans Pro" panose="020B0503030403020204" pitchFamily="34" charset="0"/>
              </a:rPr>
              <a:t>registra</a:t>
            </a:r>
            <a:r>
              <a:rPr lang="en-US" b="0" i="0">
                <a:solidFill>
                  <a:schemeClr val="tx1">
                    <a:lumMod val="85000"/>
                    <a:lumOff val="15000"/>
                  </a:schemeClr>
                </a:solidFill>
                <a:effectLst/>
                <a:latin typeface="Source Sans Pro" panose="020B0503030403020204" pitchFamily="34" charset="0"/>
                <a:ea typeface="Source Sans Pro" panose="020B0503030403020204" pitchFamily="34" charset="0"/>
              </a:rPr>
              <a:t> </a:t>
            </a:r>
            <a:r>
              <a:rPr lang="en-US" b="0" i="0" err="1">
                <a:solidFill>
                  <a:schemeClr val="tx1">
                    <a:lumMod val="85000"/>
                    <a:lumOff val="15000"/>
                  </a:schemeClr>
                </a:solidFill>
                <a:effectLst/>
                <a:latin typeface="Source Sans Pro" panose="020B0503030403020204" pitchFamily="34" charset="0"/>
                <a:ea typeface="Source Sans Pro" panose="020B0503030403020204" pitchFamily="34" charset="0"/>
              </a:rPr>
              <a:t>un'alta</a:t>
            </a:r>
            <a:r>
              <a:rPr lang="en-US" b="0" i="0">
                <a:solidFill>
                  <a:schemeClr val="tx1">
                    <a:lumMod val="85000"/>
                    <a:lumOff val="15000"/>
                  </a:schemeClr>
                </a:solidFill>
                <a:effectLst/>
                <a:latin typeface="Source Sans Pro" panose="020B0503030403020204" pitchFamily="34" charset="0"/>
                <a:ea typeface="Source Sans Pro" panose="020B0503030403020204" pitchFamily="34" charset="0"/>
              </a:rPr>
              <a:t> </a:t>
            </a:r>
            <a:r>
              <a:rPr lang="en-US" b="0" i="0" err="1">
                <a:solidFill>
                  <a:schemeClr val="tx1">
                    <a:lumMod val="85000"/>
                    <a:lumOff val="15000"/>
                  </a:schemeClr>
                </a:solidFill>
                <a:effectLst/>
                <a:latin typeface="Source Sans Pro" panose="020B0503030403020204" pitchFamily="34" charset="0"/>
                <a:ea typeface="Source Sans Pro" panose="020B0503030403020204" pitchFamily="34" charset="0"/>
              </a:rPr>
              <a:t>precisione</a:t>
            </a:r>
            <a:r>
              <a:rPr lang="en-US" b="0" i="0">
                <a:solidFill>
                  <a:schemeClr val="tx1">
                    <a:lumMod val="85000"/>
                    <a:lumOff val="15000"/>
                  </a:schemeClr>
                </a:solidFill>
                <a:effectLst/>
                <a:latin typeface="Source Sans Pro" panose="020B0503030403020204" pitchFamily="34" charset="0"/>
                <a:ea typeface="Source Sans Pro" panose="020B0503030403020204" pitchFamily="34" charset="0"/>
              </a:rPr>
              <a:t>.</a:t>
            </a:r>
            <a:endParaRPr lang="en-US">
              <a:solidFill>
                <a:schemeClr val="tx1">
                  <a:lumMod val="85000"/>
                  <a:lumOff val="15000"/>
                </a:schemeClr>
              </a:solidFill>
              <a:latin typeface="Source Sans Pro" panose="020B0503030403020204" pitchFamily="34" charset="0"/>
              <a:ea typeface="Source Sans Pro" panose="020B0503030403020204" pitchFamily="34" charset="0"/>
            </a:endParaRPr>
          </a:p>
        </p:txBody>
      </p:sp>
      <p:sp>
        <p:nvSpPr>
          <p:cNvPr id="2065" name="Rectangle 206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2067" name="Rectangle 2066">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Tree>
    <p:extLst>
      <p:ext uri="{BB962C8B-B14F-4D97-AF65-F5344CB8AC3E}">
        <p14:creationId xmlns:p14="http://schemas.microsoft.com/office/powerpoint/2010/main" val="272277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DCBF04A-216C-C827-346D-0AE60FAE57C5}"/>
              </a:ext>
            </a:extLst>
          </p:cNvPr>
          <p:cNvSpPr>
            <a:spLocks noGrp="1"/>
          </p:cNvSpPr>
          <p:nvPr>
            <p:ph type="title"/>
          </p:nvPr>
        </p:nvSpPr>
        <p:spPr>
          <a:xfrm>
            <a:off x="1097279" y="286603"/>
            <a:ext cx="6295741" cy="1450757"/>
          </a:xfrm>
        </p:spPr>
        <p:txBody>
          <a:bodyPr/>
          <a:lstStyle/>
          <a:p>
            <a:r>
              <a:rPr lang="it-IT" b="1" err="1">
                <a:solidFill>
                  <a:schemeClr val="accent2"/>
                </a:solidFill>
                <a:latin typeface="Source Sans Pro" panose="020B0503030403020204" pitchFamily="34" charset="0"/>
                <a:ea typeface="Source Sans Pro" panose="020B0503030403020204" pitchFamily="34" charset="0"/>
              </a:rPr>
              <a:t>Streamlit</a:t>
            </a:r>
            <a:r>
              <a:rPr lang="it-IT" b="1">
                <a:solidFill>
                  <a:schemeClr val="accent2"/>
                </a:solidFill>
                <a:latin typeface="Source Sans Pro" panose="020B0503030403020204" pitchFamily="34" charset="0"/>
                <a:ea typeface="Source Sans Pro" panose="020B0503030403020204" pitchFamily="34" charset="0"/>
              </a:rPr>
              <a:t>: panoramica</a:t>
            </a:r>
          </a:p>
        </p:txBody>
      </p:sp>
      <p:pic>
        <p:nvPicPr>
          <p:cNvPr id="4" name="Immagine 3" descr="Immagine che contiene simbolo, Blu elettrico, Rettangolo, design&#10;&#10;Descrizione generata automaticamente">
            <a:extLst>
              <a:ext uri="{FF2B5EF4-FFF2-40B4-BE49-F238E27FC236}">
                <a16:creationId xmlns:a16="http://schemas.microsoft.com/office/drawing/2014/main" id="{C8647E9D-D39B-527D-4164-4F4C06DEE2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3339" y="4344649"/>
            <a:ext cx="496436" cy="496436"/>
          </a:xfrm>
          <a:prstGeom prst="rect">
            <a:avLst/>
          </a:prstGeom>
        </p:spPr>
      </p:pic>
      <p:sp>
        <p:nvSpPr>
          <p:cNvPr id="3" name="CasellaDiTesto 2">
            <a:extLst>
              <a:ext uri="{FF2B5EF4-FFF2-40B4-BE49-F238E27FC236}">
                <a16:creationId xmlns:a16="http://schemas.microsoft.com/office/drawing/2014/main" id="{B7C85219-A4AD-8EBE-D844-1A942888EBF1}"/>
              </a:ext>
            </a:extLst>
          </p:cNvPr>
          <p:cNvSpPr txBox="1"/>
          <p:nvPr/>
        </p:nvSpPr>
        <p:spPr>
          <a:xfrm>
            <a:off x="1097280" y="1953568"/>
            <a:ext cx="10072165" cy="1477328"/>
          </a:xfrm>
          <a:prstGeom prst="rect">
            <a:avLst/>
          </a:prstGeom>
          <a:noFill/>
        </p:spPr>
        <p:txBody>
          <a:bodyPr wrap="square" rtlCol="0">
            <a:spAutoFit/>
          </a:bodyPr>
          <a:lstStyle/>
          <a:p>
            <a:pPr marL="285750" indent="-285750" algn="just">
              <a:buClr>
                <a:schemeClr val="accent2"/>
              </a:buClr>
              <a:buFont typeface="Wingdings" panose="05000000000000000000" pitchFamily="2" charset="2"/>
              <a:buChar char="Ø"/>
            </a:pPr>
            <a:r>
              <a:rPr lang="it-IT" b="0" i="0" err="1">
                <a:solidFill>
                  <a:schemeClr val="tx1">
                    <a:lumMod val="85000"/>
                    <a:lumOff val="15000"/>
                  </a:schemeClr>
                </a:solidFill>
                <a:effectLst/>
                <a:latin typeface="Source Sans Pro" panose="020B0503030403020204" pitchFamily="34" charset="0"/>
                <a:ea typeface="Source Sans Pro" panose="020B0503030403020204" pitchFamily="34" charset="0"/>
              </a:rPr>
              <a:t>Streamlit</a:t>
            </a:r>
            <a:r>
              <a:rPr lang="it-IT" b="0" i="0">
                <a:solidFill>
                  <a:schemeClr val="tx1">
                    <a:lumMod val="85000"/>
                    <a:lumOff val="15000"/>
                  </a:schemeClr>
                </a:solidFill>
                <a:effectLst/>
                <a:latin typeface="Source Sans Pro" panose="020B0503030403020204" pitchFamily="34" charset="0"/>
                <a:ea typeface="Source Sans Pro" panose="020B0503030403020204" pitchFamily="34" charset="0"/>
              </a:rPr>
              <a:t> è un framework </a:t>
            </a:r>
            <a:r>
              <a:rPr lang="it-IT" b="1" i="0">
                <a:solidFill>
                  <a:schemeClr val="tx1">
                    <a:lumMod val="85000"/>
                    <a:lumOff val="15000"/>
                  </a:schemeClr>
                </a:solidFill>
                <a:effectLst/>
                <a:latin typeface="Source Sans Pro" panose="020B0503030403020204" pitchFamily="34" charset="0"/>
                <a:ea typeface="Source Sans Pro" panose="020B0503030403020204" pitchFamily="34" charset="0"/>
              </a:rPr>
              <a:t>open-source</a:t>
            </a:r>
            <a:r>
              <a:rPr lang="it-IT" b="0" i="0">
                <a:solidFill>
                  <a:schemeClr val="tx1">
                    <a:lumMod val="85000"/>
                    <a:lumOff val="15000"/>
                  </a:schemeClr>
                </a:solidFill>
                <a:effectLst/>
                <a:latin typeface="Source Sans Pro" panose="020B0503030403020204" pitchFamily="34" charset="0"/>
                <a:ea typeface="Source Sans Pro" panose="020B0503030403020204" pitchFamily="34" charset="0"/>
              </a:rPr>
              <a:t> per la creazione rapida di applicazioni web per la visualizzazione dei dati. </a:t>
            </a:r>
          </a:p>
          <a:p>
            <a:pPr algn="just">
              <a:buClr>
                <a:schemeClr val="accent2"/>
              </a:buClr>
            </a:pPr>
            <a:endParaRPr lang="it-IT" b="0" i="0">
              <a:solidFill>
                <a:schemeClr val="tx1">
                  <a:lumMod val="85000"/>
                  <a:lumOff val="15000"/>
                </a:schemeClr>
              </a:solidFill>
              <a:effectLst/>
              <a:latin typeface="Source Sans Pro" panose="020B0503030403020204" pitchFamily="34" charset="0"/>
              <a:ea typeface="Source Sans Pro" panose="020B0503030403020204" pitchFamily="34" charset="0"/>
            </a:endParaRPr>
          </a:p>
          <a:p>
            <a:pPr marL="285750" indent="-285750" algn="just">
              <a:buClr>
                <a:schemeClr val="accent2"/>
              </a:buClr>
              <a:buFont typeface="Wingdings" panose="05000000000000000000" pitchFamily="2" charset="2"/>
              <a:buChar char="Ø"/>
            </a:pPr>
            <a:r>
              <a:rPr lang="it-IT" b="0" i="0">
                <a:solidFill>
                  <a:schemeClr val="tx1">
                    <a:lumMod val="85000"/>
                    <a:lumOff val="15000"/>
                  </a:schemeClr>
                </a:solidFill>
                <a:effectLst/>
                <a:latin typeface="Source Sans Pro" panose="020B0503030403020204" pitchFamily="34" charset="0"/>
                <a:ea typeface="Source Sans Pro" panose="020B0503030403020204" pitchFamily="34" charset="0"/>
              </a:rPr>
              <a:t>Progettato principalmente per </a:t>
            </a:r>
            <a:r>
              <a:rPr lang="it-IT">
                <a:solidFill>
                  <a:schemeClr val="tx1">
                    <a:lumMod val="85000"/>
                    <a:lumOff val="15000"/>
                  </a:schemeClr>
                </a:solidFill>
                <a:latin typeface="Source Sans Pro" panose="020B0503030403020204" pitchFamily="34" charset="0"/>
                <a:ea typeface="Source Sans Pro" panose="020B0503030403020204" pitchFamily="34" charset="0"/>
              </a:rPr>
              <a:t>i </a:t>
            </a:r>
            <a:r>
              <a:rPr lang="it-IT" i="1">
                <a:solidFill>
                  <a:schemeClr val="tx1">
                    <a:lumMod val="85000"/>
                    <a:lumOff val="15000"/>
                  </a:schemeClr>
                </a:solidFill>
                <a:latin typeface="Source Sans Pro" panose="020B0503030403020204" pitchFamily="34" charset="0"/>
                <a:ea typeface="Source Sans Pro" panose="020B0503030403020204" pitchFamily="34" charset="0"/>
              </a:rPr>
              <a:t>data scientists </a:t>
            </a:r>
            <a:r>
              <a:rPr lang="it-IT" b="0" i="0">
                <a:solidFill>
                  <a:schemeClr val="tx1">
                    <a:lumMod val="85000"/>
                    <a:lumOff val="15000"/>
                  </a:schemeClr>
                </a:solidFill>
                <a:effectLst/>
                <a:latin typeface="Source Sans Pro" panose="020B0503030403020204" pitchFamily="34" charset="0"/>
                <a:ea typeface="Source Sans Pro" panose="020B0503030403020204" pitchFamily="34" charset="0"/>
              </a:rPr>
              <a:t>e gli sviluppatori, </a:t>
            </a:r>
            <a:r>
              <a:rPr lang="it-IT" b="0" i="0" err="1">
                <a:solidFill>
                  <a:schemeClr val="tx1">
                    <a:lumMod val="85000"/>
                    <a:lumOff val="15000"/>
                  </a:schemeClr>
                </a:solidFill>
                <a:effectLst/>
                <a:latin typeface="Source Sans Pro" panose="020B0503030403020204" pitchFamily="34" charset="0"/>
                <a:ea typeface="Source Sans Pro" panose="020B0503030403020204" pitchFamily="34" charset="0"/>
              </a:rPr>
              <a:t>Streamlit</a:t>
            </a:r>
            <a:r>
              <a:rPr lang="it-IT" b="0" i="0">
                <a:solidFill>
                  <a:schemeClr val="tx1">
                    <a:lumMod val="85000"/>
                    <a:lumOff val="15000"/>
                  </a:schemeClr>
                </a:solidFill>
                <a:effectLst/>
                <a:latin typeface="Source Sans Pro" panose="020B0503030403020204" pitchFamily="34" charset="0"/>
                <a:ea typeface="Source Sans Pro" panose="020B0503030403020204" pitchFamily="34" charset="0"/>
              </a:rPr>
              <a:t> </a:t>
            </a:r>
            <a:r>
              <a:rPr lang="it-IT" b="1" i="0">
                <a:solidFill>
                  <a:schemeClr val="tx1">
                    <a:lumMod val="85000"/>
                    <a:lumOff val="15000"/>
                  </a:schemeClr>
                </a:solidFill>
                <a:effectLst/>
                <a:latin typeface="Source Sans Pro" panose="020B0503030403020204" pitchFamily="34" charset="0"/>
                <a:ea typeface="Source Sans Pro" panose="020B0503030403020204" pitchFamily="34" charset="0"/>
              </a:rPr>
              <a:t>semplifica</a:t>
            </a:r>
            <a:r>
              <a:rPr lang="it-IT" b="0" i="0">
                <a:solidFill>
                  <a:schemeClr val="tx1">
                    <a:lumMod val="85000"/>
                    <a:lumOff val="15000"/>
                  </a:schemeClr>
                </a:solidFill>
                <a:effectLst/>
                <a:latin typeface="Source Sans Pro" panose="020B0503030403020204" pitchFamily="34" charset="0"/>
                <a:ea typeface="Source Sans Pro" panose="020B0503030403020204" pitchFamily="34" charset="0"/>
              </a:rPr>
              <a:t> il processo di trasformare rapidamente script Python in app web interattive.</a:t>
            </a:r>
            <a:endParaRPr lang="it-IT">
              <a:solidFill>
                <a:schemeClr val="tx1">
                  <a:lumMod val="85000"/>
                  <a:lumOff val="15000"/>
                </a:schemeClr>
              </a:solidFill>
              <a:latin typeface="Source Sans Pro" panose="020B0503030403020204" pitchFamily="34" charset="0"/>
              <a:ea typeface="Source Sans Pro" panose="020B0503030403020204" pitchFamily="34" charset="0"/>
            </a:endParaRPr>
          </a:p>
        </p:txBody>
      </p:sp>
      <p:pic>
        <p:nvPicPr>
          <p:cNvPr id="1026" name="Picture 2" descr="Streamlit: costruire una Web App in pochi minuti - Flowygo">
            <a:extLst>
              <a:ext uri="{FF2B5EF4-FFF2-40B4-BE49-F238E27FC236}">
                <a16:creationId xmlns:a16="http://schemas.microsoft.com/office/drawing/2014/main" id="{08116CF9-F64B-4421-608E-2170BB95EE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9725" y="307967"/>
            <a:ext cx="2479720" cy="1450757"/>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DB25E43F-1B72-8452-8EAD-D32DF1230D18}"/>
              </a:ext>
            </a:extLst>
          </p:cNvPr>
          <p:cNvSpPr txBox="1"/>
          <p:nvPr/>
        </p:nvSpPr>
        <p:spPr>
          <a:xfrm>
            <a:off x="7429205" y="3625740"/>
            <a:ext cx="3777578" cy="646331"/>
          </a:xfrm>
          <a:prstGeom prst="rect">
            <a:avLst/>
          </a:prstGeom>
          <a:noFill/>
        </p:spPr>
        <p:txBody>
          <a:bodyPr wrap="square" rtlCol="0">
            <a:spAutoFit/>
          </a:bodyPr>
          <a:lstStyle/>
          <a:p>
            <a:pPr marL="342900" indent="-342900" algn="just">
              <a:buClr>
                <a:schemeClr val="accent2"/>
              </a:buClr>
              <a:buFont typeface="Wingdings" panose="05000000000000000000" pitchFamily="2" charset="2"/>
              <a:buChar char="Ø"/>
            </a:pPr>
            <a:r>
              <a:rPr lang="it-IT">
                <a:solidFill>
                  <a:schemeClr val="tx1">
                    <a:lumMod val="85000"/>
                    <a:lumOff val="15000"/>
                  </a:schemeClr>
                </a:solidFill>
                <a:latin typeface="Source Sans Pro" panose="020B0503030403020204" pitchFamily="34" charset="0"/>
                <a:ea typeface="Source Sans Pro" panose="020B0503030403020204" pitchFamily="34" charset="0"/>
              </a:rPr>
              <a:t>Come IDE è stato utilizzato Visual Studio di Microsoft.</a:t>
            </a:r>
          </a:p>
        </p:txBody>
      </p:sp>
      <p:pic>
        <p:nvPicPr>
          <p:cNvPr id="7" name="Immagine 6">
            <a:extLst>
              <a:ext uri="{FF2B5EF4-FFF2-40B4-BE49-F238E27FC236}">
                <a16:creationId xmlns:a16="http://schemas.microsoft.com/office/drawing/2014/main" id="{60B9DB95-F45A-FB70-062A-29EAE3C17658}"/>
              </a:ext>
            </a:extLst>
          </p:cNvPr>
          <p:cNvPicPr>
            <a:picLocks noChangeAspect="1"/>
          </p:cNvPicPr>
          <p:nvPr/>
        </p:nvPicPr>
        <p:blipFill rotWithShape="1">
          <a:blip r:embed="rId4"/>
          <a:srcRect t="4773" b="5291"/>
          <a:stretch/>
        </p:blipFill>
        <p:spPr>
          <a:xfrm>
            <a:off x="1097279" y="3490046"/>
            <a:ext cx="5742213" cy="2677756"/>
          </a:xfrm>
          <a:prstGeom prst="rect">
            <a:avLst/>
          </a:prstGeom>
        </p:spPr>
      </p:pic>
      <p:sp>
        <p:nvSpPr>
          <p:cNvPr id="8" name="CasellaDiTesto 7">
            <a:extLst>
              <a:ext uri="{FF2B5EF4-FFF2-40B4-BE49-F238E27FC236}">
                <a16:creationId xmlns:a16="http://schemas.microsoft.com/office/drawing/2014/main" id="{56F9BFD6-F6B5-D5BE-329A-198014944C9D}"/>
              </a:ext>
            </a:extLst>
          </p:cNvPr>
          <p:cNvSpPr txBox="1"/>
          <p:nvPr/>
        </p:nvSpPr>
        <p:spPr>
          <a:xfrm>
            <a:off x="7429205" y="5168417"/>
            <a:ext cx="3490451" cy="646331"/>
          </a:xfrm>
          <a:prstGeom prst="rect">
            <a:avLst/>
          </a:prstGeom>
          <a:noFill/>
        </p:spPr>
        <p:txBody>
          <a:bodyPr wrap="square" rtlCol="0">
            <a:spAutoFit/>
          </a:bodyPr>
          <a:lstStyle/>
          <a:p>
            <a:pPr marL="342900" indent="-342900" algn="just">
              <a:buClr>
                <a:schemeClr val="accent2"/>
              </a:buClr>
              <a:buFont typeface="Wingdings" panose="05000000000000000000" pitchFamily="2" charset="2"/>
              <a:buChar char="Ø"/>
            </a:pPr>
            <a:r>
              <a:rPr lang="it-IT">
                <a:solidFill>
                  <a:schemeClr val="tx1">
                    <a:lumMod val="85000"/>
                    <a:lumOff val="15000"/>
                  </a:schemeClr>
                </a:solidFill>
                <a:latin typeface="Source Sans Pro" panose="020B0503030403020204" pitchFamily="34" charset="0"/>
                <a:ea typeface="Source Sans Pro" panose="020B0503030403020204" pitchFamily="34" charset="0"/>
              </a:rPr>
              <a:t>A sinistra è riportato il dataset mostrato sulla dashboard.</a:t>
            </a:r>
          </a:p>
        </p:txBody>
      </p:sp>
    </p:spTree>
    <p:extLst>
      <p:ext uri="{BB962C8B-B14F-4D97-AF65-F5344CB8AC3E}">
        <p14:creationId xmlns:p14="http://schemas.microsoft.com/office/powerpoint/2010/main" val="322321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C22A63-9BC3-B424-070B-49C5BAB80B69}"/>
              </a:ext>
            </a:extLst>
          </p:cNvPr>
          <p:cNvSpPr>
            <a:spLocks noGrp="1"/>
          </p:cNvSpPr>
          <p:nvPr>
            <p:ph type="title"/>
          </p:nvPr>
        </p:nvSpPr>
        <p:spPr/>
        <p:txBody>
          <a:bodyPr/>
          <a:lstStyle/>
          <a:p>
            <a:r>
              <a:rPr lang="it-IT" b="1">
                <a:solidFill>
                  <a:schemeClr val="accent2"/>
                </a:solidFill>
                <a:latin typeface="Source Sans Pro" panose="020B0503030403020204" pitchFamily="34" charset="0"/>
                <a:ea typeface="Source Sans Pro" panose="020B0503030403020204" pitchFamily="34" charset="0"/>
              </a:rPr>
              <a:t>Dashboard interattiva – TSA</a:t>
            </a:r>
          </a:p>
        </p:txBody>
      </p:sp>
      <p:pic>
        <p:nvPicPr>
          <p:cNvPr id="6" name="Immagine 5">
            <a:extLst>
              <a:ext uri="{FF2B5EF4-FFF2-40B4-BE49-F238E27FC236}">
                <a16:creationId xmlns:a16="http://schemas.microsoft.com/office/drawing/2014/main" id="{617EDF03-6582-51A9-4312-A912A4E4F44A}"/>
              </a:ext>
            </a:extLst>
          </p:cNvPr>
          <p:cNvPicPr>
            <a:picLocks noChangeAspect="1"/>
          </p:cNvPicPr>
          <p:nvPr/>
        </p:nvPicPr>
        <p:blipFill>
          <a:blip r:embed="rId2"/>
          <a:stretch>
            <a:fillRect/>
          </a:stretch>
        </p:blipFill>
        <p:spPr>
          <a:xfrm>
            <a:off x="4649601" y="2031196"/>
            <a:ext cx="6576298" cy="3651849"/>
          </a:xfrm>
          <a:prstGeom prst="rect">
            <a:avLst/>
          </a:prstGeom>
        </p:spPr>
      </p:pic>
      <p:pic>
        <p:nvPicPr>
          <p:cNvPr id="11" name="Immagine 10" descr="Immagine che contiene testo, schermata, software, numero&#10;&#10;Descrizione generata automaticamente">
            <a:extLst>
              <a:ext uri="{FF2B5EF4-FFF2-40B4-BE49-F238E27FC236}">
                <a16:creationId xmlns:a16="http://schemas.microsoft.com/office/drawing/2014/main" id="{AE818A4D-D71C-1A91-1BF0-D0CB25B4CBA9}"/>
              </a:ext>
            </a:extLst>
          </p:cNvPr>
          <p:cNvPicPr>
            <a:picLocks noChangeAspect="1"/>
          </p:cNvPicPr>
          <p:nvPr/>
        </p:nvPicPr>
        <p:blipFill rotWithShape="1">
          <a:blip r:embed="rId3">
            <a:extLst>
              <a:ext uri="{28A0092B-C50C-407E-A947-70E740481C1C}">
                <a14:useLocalDpi xmlns:a14="http://schemas.microsoft.com/office/drawing/2010/main" val="0"/>
              </a:ext>
            </a:extLst>
          </a:blip>
          <a:srcRect l="15833" t="3957" r="13653"/>
          <a:stretch/>
        </p:blipFill>
        <p:spPr>
          <a:xfrm>
            <a:off x="1097280" y="2133600"/>
            <a:ext cx="3238746" cy="2485254"/>
          </a:xfrm>
          <a:prstGeom prst="rect">
            <a:avLst/>
          </a:prstGeom>
        </p:spPr>
      </p:pic>
      <p:sp>
        <p:nvSpPr>
          <p:cNvPr id="12" name="CasellaDiTesto 11">
            <a:extLst>
              <a:ext uri="{FF2B5EF4-FFF2-40B4-BE49-F238E27FC236}">
                <a16:creationId xmlns:a16="http://schemas.microsoft.com/office/drawing/2014/main" id="{8B19B83E-562F-5C70-071B-60E92F2C12A9}"/>
              </a:ext>
            </a:extLst>
          </p:cNvPr>
          <p:cNvSpPr txBox="1"/>
          <p:nvPr/>
        </p:nvSpPr>
        <p:spPr>
          <a:xfrm>
            <a:off x="776052" y="4878956"/>
            <a:ext cx="3881202" cy="1200329"/>
          </a:xfrm>
          <a:prstGeom prst="rect">
            <a:avLst/>
          </a:prstGeom>
          <a:noFill/>
        </p:spPr>
        <p:txBody>
          <a:bodyPr wrap="square" rtlCol="0">
            <a:spAutoFit/>
          </a:bodyPr>
          <a:lstStyle/>
          <a:p>
            <a:pPr marL="285750" indent="-285750" algn="just">
              <a:buClr>
                <a:schemeClr val="accent2"/>
              </a:buClr>
              <a:buFont typeface="Wingdings" panose="05000000000000000000" pitchFamily="2" charset="2"/>
              <a:buChar char="Ø"/>
            </a:pPr>
            <a:r>
              <a:rPr lang="it-IT">
                <a:solidFill>
                  <a:schemeClr val="tx1">
                    <a:lumMod val="85000"/>
                    <a:lumOff val="15000"/>
                  </a:schemeClr>
                </a:solidFill>
                <a:latin typeface="Source Sans Pro" panose="020B0503030403020204" pitchFamily="34" charset="0"/>
                <a:ea typeface="Source Sans Pro" panose="020B0503030403020204" pitchFamily="34" charset="0"/>
              </a:rPr>
              <a:t>Possibilità di interagire scegliendo la feature che si vuole mostrare nei grafici e ottenere informazioni specifiche da essi.</a:t>
            </a:r>
          </a:p>
        </p:txBody>
      </p:sp>
    </p:spTree>
    <p:extLst>
      <p:ext uri="{BB962C8B-B14F-4D97-AF65-F5344CB8AC3E}">
        <p14:creationId xmlns:p14="http://schemas.microsoft.com/office/powerpoint/2010/main" val="2337949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4C22A63-9BC3-B424-070B-49C5BAB80B69}"/>
              </a:ext>
            </a:extLst>
          </p:cNvPr>
          <p:cNvSpPr>
            <a:spLocks noGrp="1"/>
          </p:cNvSpPr>
          <p:nvPr>
            <p:ph type="title"/>
          </p:nvPr>
        </p:nvSpPr>
        <p:spPr/>
        <p:txBody>
          <a:bodyPr/>
          <a:lstStyle/>
          <a:p>
            <a:r>
              <a:rPr lang="it-IT" b="1">
                <a:solidFill>
                  <a:schemeClr val="accent2"/>
                </a:solidFill>
                <a:latin typeface="Source Sans Pro" panose="020B0503030403020204" pitchFamily="34" charset="0"/>
                <a:ea typeface="Source Sans Pro" panose="020B0503030403020204" pitchFamily="34" charset="0"/>
              </a:rPr>
              <a:t>Dashboard interattiva – TSA</a:t>
            </a:r>
          </a:p>
        </p:txBody>
      </p:sp>
      <p:pic>
        <p:nvPicPr>
          <p:cNvPr id="3" name="Untitled video - Made with Clipchamp">
            <a:hlinkClick r:id="" action="ppaction://media"/>
            <a:extLst>
              <a:ext uri="{FF2B5EF4-FFF2-40B4-BE49-F238E27FC236}">
                <a16:creationId xmlns:a16="http://schemas.microsoft.com/office/drawing/2014/main" id="{94AC922B-C262-A852-9DE0-7A77CDD4AF9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291" r="3411"/>
          <a:stretch/>
        </p:blipFill>
        <p:spPr>
          <a:xfrm>
            <a:off x="566098" y="1963602"/>
            <a:ext cx="7024406" cy="4190117"/>
          </a:xfrm>
          <a:prstGeom prst="rect">
            <a:avLst/>
          </a:prstGeom>
          <a:ln>
            <a:noFill/>
          </a:ln>
          <a:effectLst>
            <a:outerShdw blurRad="190500" algn="tl" rotWithShape="0">
              <a:srgbClr val="000000">
                <a:alpha val="70000"/>
              </a:srgbClr>
            </a:outerShdw>
          </a:effectLst>
        </p:spPr>
      </p:pic>
      <p:sp>
        <p:nvSpPr>
          <p:cNvPr id="5" name="CasellaDiTesto 4">
            <a:extLst>
              <a:ext uri="{FF2B5EF4-FFF2-40B4-BE49-F238E27FC236}">
                <a16:creationId xmlns:a16="http://schemas.microsoft.com/office/drawing/2014/main" id="{ADF25208-1BD8-69E5-284B-D342AC21EB92}"/>
              </a:ext>
            </a:extLst>
          </p:cNvPr>
          <p:cNvSpPr txBox="1"/>
          <p:nvPr/>
        </p:nvSpPr>
        <p:spPr>
          <a:xfrm>
            <a:off x="7816644" y="2035191"/>
            <a:ext cx="3923072" cy="3970318"/>
          </a:xfrm>
          <a:prstGeom prst="rect">
            <a:avLst/>
          </a:prstGeom>
          <a:noFill/>
        </p:spPr>
        <p:txBody>
          <a:bodyPr wrap="square">
            <a:spAutoFit/>
          </a:bodyPr>
          <a:lstStyle/>
          <a:p>
            <a:pPr marL="285750" indent="-285750">
              <a:buClr>
                <a:schemeClr val="accent2"/>
              </a:buClr>
              <a:buFont typeface="Wingdings" panose="05000000000000000000" pitchFamily="2" charset="2"/>
              <a:buChar char="Ø"/>
            </a:pPr>
            <a:r>
              <a:rPr lang="it-IT">
                <a:solidFill>
                  <a:schemeClr val="tx1">
                    <a:lumMod val="85000"/>
                    <a:lumOff val="15000"/>
                  </a:schemeClr>
                </a:solidFill>
                <a:latin typeface="Source Sans Pro" panose="020B0503030403020204" pitchFamily="34" charset="0"/>
                <a:ea typeface="Source Sans Pro" panose="020B0503030403020204" pitchFamily="34" charset="0"/>
              </a:rPr>
              <a:t>L'istogramma interattivo visualizza le vendite regionali dei videogiochi in base all'anno selezionato tramite una </a:t>
            </a:r>
            <a:r>
              <a:rPr lang="it-IT" err="1">
                <a:solidFill>
                  <a:schemeClr val="tx1">
                    <a:lumMod val="85000"/>
                    <a:lumOff val="15000"/>
                  </a:schemeClr>
                </a:solidFill>
                <a:latin typeface="Source Sans Pro" panose="020B0503030403020204" pitchFamily="34" charset="0"/>
                <a:ea typeface="Source Sans Pro" panose="020B0503030403020204" pitchFamily="34" charset="0"/>
              </a:rPr>
              <a:t>slidebar</a:t>
            </a:r>
            <a:r>
              <a:rPr lang="it-IT">
                <a:solidFill>
                  <a:schemeClr val="tx1">
                    <a:lumMod val="85000"/>
                    <a:lumOff val="15000"/>
                  </a:schemeClr>
                </a:solidFill>
                <a:latin typeface="Source Sans Pro" panose="020B0503030403020204" pitchFamily="34" charset="0"/>
                <a:ea typeface="Source Sans Pro" panose="020B0503030403020204" pitchFamily="34" charset="0"/>
              </a:rPr>
              <a:t> interattiva. </a:t>
            </a:r>
          </a:p>
          <a:p>
            <a:pPr marL="285750" indent="-285750" algn="just">
              <a:buClr>
                <a:schemeClr val="accent2"/>
              </a:buClr>
              <a:buFont typeface="Wingdings" panose="05000000000000000000" pitchFamily="2" charset="2"/>
              <a:buChar char="Ø"/>
            </a:pPr>
            <a:endParaRPr lang="it-IT">
              <a:solidFill>
                <a:schemeClr val="tx1">
                  <a:lumMod val="85000"/>
                  <a:lumOff val="15000"/>
                </a:schemeClr>
              </a:solidFill>
              <a:latin typeface="Source Sans Pro" panose="020B0503030403020204" pitchFamily="34" charset="0"/>
              <a:ea typeface="Source Sans Pro" panose="020B0503030403020204" pitchFamily="34" charset="0"/>
            </a:endParaRPr>
          </a:p>
          <a:p>
            <a:pPr marL="285750" indent="-285750">
              <a:buClr>
                <a:schemeClr val="accent2"/>
              </a:buClr>
              <a:buFont typeface="Wingdings" panose="05000000000000000000" pitchFamily="2" charset="2"/>
              <a:buChar char="Ø"/>
            </a:pPr>
            <a:r>
              <a:rPr lang="it-IT">
                <a:solidFill>
                  <a:schemeClr val="tx1">
                    <a:lumMod val="85000"/>
                    <a:lumOff val="15000"/>
                  </a:schemeClr>
                </a:solidFill>
                <a:latin typeface="Source Sans Pro" panose="020B0503030403020204" pitchFamily="34" charset="0"/>
                <a:ea typeface="Source Sans Pro" panose="020B0503030403020204" pitchFamily="34" charset="0"/>
              </a:rPr>
              <a:t>Gli assi dell'istogramma rappresentano gli anni sull'asse orizzontale e le vendite regionali sull'asse verticale. L'utente può regolare la </a:t>
            </a:r>
            <a:r>
              <a:rPr lang="it-IT" err="1">
                <a:solidFill>
                  <a:schemeClr val="tx1">
                    <a:lumMod val="85000"/>
                    <a:lumOff val="15000"/>
                  </a:schemeClr>
                </a:solidFill>
                <a:latin typeface="Source Sans Pro" panose="020B0503030403020204" pitchFamily="34" charset="0"/>
                <a:ea typeface="Source Sans Pro" panose="020B0503030403020204" pitchFamily="34" charset="0"/>
              </a:rPr>
              <a:t>slidebar</a:t>
            </a:r>
            <a:r>
              <a:rPr lang="it-IT">
                <a:solidFill>
                  <a:schemeClr val="tx1">
                    <a:lumMod val="85000"/>
                    <a:lumOff val="15000"/>
                  </a:schemeClr>
                </a:solidFill>
                <a:latin typeface="Source Sans Pro" panose="020B0503030403020204" pitchFamily="34" charset="0"/>
                <a:ea typeface="Source Sans Pro" panose="020B0503030403020204" pitchFamily="34" charset="0"/>
              </a:rPr>
              <a:t> per selezionare l'anno di interesse e osservare in tempo reale come le vendite regionali variano nel corso degli anni.</a:t>
            </a:r>
          </a:p>
        </p:txBody>
      </p:sp>
    </p:spTree>
    <p:extLst>
      <p:ext uri="{BB962C8B-B14F-4D97-AF65-F5344CB8AC3E}">
        <p14:creationId xmlns:p14="http://schemas.microsoft.com/office/powerpoint/2010/main" val="457185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a:extLst>
              <a:ext uri="{FF2B5EF4-FFF2-40B4-BE49-F238E27FC236}">
                <a16:creationId xmlns:a16="http://schemas.microsoft.com/office/drawing/2014/main" id="{042B55EA-FA15-F02F-2CE9-92A07FC68E11}"/>
              </a:ext>
            </a:extLst>
          </p:cNvPr>
          <p:cNvSpPr>
            <a:spLocks noGrp="1"/>
          </p:cNvSpPr>
          <p:nvPr>
            <p:ph type="title"/>
          </p:nvPr>
        </p:nvSpPr>
        <p:spPr>
          <a:xfrm>
            <a:off x="1097280" y="286603"/>
            <a:ext cx="10058400" cy="1450757"/>
          </a:xfrm>
        </p:spPr>
        <p:txBody>
          <a:bodyPr/>
          <a:lstStyle/>
          <a:p>
            <a:r>
              <a:rPr lang="it-IT" b="1" dirty="0">
                <a:solidFill>
                  <a:schemeClr val="accent2"/>
                </a:solidFill>
                <a:latin typeface="Source Sans Pro" panose="020B0503030403020204" pitchFamily="34" charset="0"/>
                <a:ea typeface="Source Sans Pro" panose="020B0503030403020204" pitchFamily="34" charset="0"/>
              </a:rPr>
              <a:t>Dashboard interattiva – TSA</a:t>
            </a:r>
          </a:p>
        </p:txBody>
      </p:sp>
      <p:pic>
        <p:nvPicPr>
          <p:cNvPr id="8" name="video2">
            <a:hlinkClick r:id="" action="ppaction://media"/>
            <a:extLst>
              <a:ext uri="{FF2B5EF4-FFF2-40B4-BE49-F238E27FC236}">
                <a16:creationId xmlns:a16="http://schemas.microsoft.com/office/drawing/2014/main" id="{C2B417E6-3FF6-33CC-2CC5-F3EAFEC89DD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22376" r="22337"/>
          <a:stretch/>
        </p:blipFill>
        <p:spPr>
          <a:xfrm>
            <a:off x="925001" y="1949259"/>
            <a:ext cx="3505528" cy="3566637"/>
          </a:xfrm>
          <a:prstGeom prst="rect">
            <a:avLst/>
          </a:prstGeom>
        </p:spPr>
      </p:pic>
      <p:pic>
        <p:nvPicPr>
          <p:cNvPr id="9" name="video3">
            <a:hlinkClick r:id="" action="ppaction://media"/>
            <a:extLst>
              <a:ext uri="{FF2B5EF4-FFF2-40B4-BE49-F238E27FC236}">
                <a16:creationId xmlns:a16="http://schemas.microsoft.com/office/drawing/2014/main" id="{5B4C407F-62D1-F800-5BAA-2C26280518C3}"/>
              </a:ext>
            </a:extLst>
          </p:cNvPr>
          <p:cNvPicPr>
            <a:picLocks noChangeAspect="1"/>
          </p:cNvPicPr>
          <p:nvPr>
            <a:videoFile r:link="rId3"/>
            <p:extLst>
              <p:ext uri="{DAA4B4D4-6D71-4841-9C94-3DE7FCFB9230}">
                <p14:media xmlns:p14="http://schemas.microsoft.com/office/powerpoint/2010/main" r:embed="rId4">
                  <p14:trim st="10005"/>
                </p14:media>
              </p:ext>
            </p:extLst>
          </p:nvPr>
        </p:nvPicPr>
        <p:blipFill rotWithShape="1">
          <a:blip r:embed="rId8"/>
          <a:srcRect l="1400" r="1172"/>
          <a:stretch/>
        </p:blipFill>
        <p:spPr>
          <a:xfrm>
            <a:off x="4568886" y="1949259"/>
            <a:ext cx="3801119" cy="2194538"/>
          </a:xfrm>
          <a:prstGeom prst="rect">
            <a:avLst/>
          </a:prstGeom>
        </p:spPr>
      </p:pic>
      <p:pic>
        <p:nvPicPr>
          <p:cNvPr id="10" name="video4">
            <a:hlinkClick r:id="" action="ppaction://media"/>
            <a:extLst>
              <a:ext uri="{FF2B5EF4-FFF2-40B4-BE49-F238E27FC236}">
                <a16:creationId xmlns:a16="http://schemas.microsoft.com/office/drawing/2014/main" id="{895CC3E6-86AD-E3E2-C5D8-AD8F030CF541}"/>
              </a:ext>
            </a:extLst>
          </p:cNvPr>
          <p:cNvPicPr>
            <a:picLocks noChangeAspect="1"/>
          </p:cNvPicPr>
          <p:nvPr>
            <a:videoFile r:link="rId3"/>
            <p:extLst>
              <p:ext uri="{DAA4B4D4-6D71-4841-9C94-3DE7FCFB9230}">
                <p14:media xmlns:p14="http://schemas.microsoft.com/office/powerpoint/2010/main" r:embed="rId5">
                  <p14:trim st="9999"/>
                </p14:media>
              </p:ext>
            </p:extLst>
          </p:nvPr>
        </p:nvPicPr>
        <p:blipFill rotWithShape="1">
          <a:blip r:embed="rId9"/>
          <a:srcRect l="1316" r="1260"/>
          <a:stretch/>
        </p:blipFill>
        <p:spPr>
          <a:xfrm>
            <a:off x="4568886" y="4143797"/>
            <a:ext cx="3801119" cy="2194663"/>
          </a:xfrm>
          <a:prstGeom prst="rect">
            <a:avLst/>
          </a:prstGeom>
        </p:spPr>
      </p:pic>
      <p:sp>
        <p:nvSpPr>
          <p:cNvPr id="3" name="CasellaDiTesto 2">
            <a:extLst>
              <a:ext uri="{FF2B5EF4-FFF2-40B4-BE49-F238E27FC236}">
                <a16:creationId xmlns:a16="http://schemas.microsoft.com/office/drawing/2014/main" id="{A8E74EEB-D849-C8F9-6139-99496C2D2088}"/>
              </a:ext>
            </a:extLst>
          </p:cNvPr>
          <p:cNvSpPr txBox="1"/>
          <p:nvPr/>
        </p:nvSpPr>
        <p:spPr>
          <a:xfrm>
            <a:off x="8291347" y="2029971"/>
            <a:ext cx="3576189" cy="3970318"/>
          </a:xfrm>
          <a:prstGeom prst="rect">
            <a:avLst/>
          </a:prstGeom>
          <a:noFill/>
        </p:spPr>
        <p:txBody>
          <a:bodyPr wrap="square">
            <a:spAutoFit/>
          </a:bodyPr>
          <a:lstStyle/>
          <a:p>
            <a:pPr marL="285750" indent="-285750" algn="just">
              <a:buClr>
                <a:schemeClr val="accent2"/>
              </a:buClr>
              <a:buFont typeface="Wingdings" panose="05000000000000000000" pitchFamily="2" charset="2"/>
              <a:buChar char="Ø"/>
            </a:pPr>
            <a:r>
              <a:rPr lang="it-IT">
                <a:solidFill>
                  <a:schemeClr val="tx1">
                    <a:lumMod val="85000"/>
                    <a:lumOff val="15000"/>
                  </a:schemeClr>
                </a:solidFill>
                <a:latin typeface="Source Sans Pro" panose="020B0503030403020204" pitchFamily="34" charset="0"/>
                <a:ea typeface="Source Sans Pro" panose="020B0503030403020204" pitchFamily="34" charset="0"/>
              </a:rPr>
              <a:t>Selezionando la piattaforma di gioco e la regione di vendita desiderate, l'utente può ottenere grafici e statistiche specifiche per quelle scelte.</a:t>
            </a:r>
          </a:p>
          <a:p>
            <a:pPr marL="285750" indent="-285750" algn="just">
              <a:buClr>
                <a:schemeClr val="accent2"/>
              </a:buClr>
              <a:buFont typeface="Wingdings" panose="05000000000000000000" pitchFamily="2" charset="2"/>
              <a:buChar char="Ø"/>
            </a:pPr>
            <a:endParaRPr lang="it-IT">
              <a:solidFill>
                <a:schemeClr val="tx1">
                  <a:lumMod val="85000"/>
                  <a:lumOff val="15000"/>
                </a:schemeClr>
              </a:solidFill>
              <a:latin typeface="Source Sans Pro" panose="020B0503030403020204" pitchFamily="34" charset="0"/>
              <a:ea typeface="Source Sans Pro" panose="020B0503030403020204" pitchFamily="34" charset="0"/>
            </a:endParaRPr>
          </a:p>
          <a:p>
            <a:pPr marL="285750" indent="-285750" algn="just">
              <a:buClr>
                <a:schemeClr val="accent2"/>
              </a:buClr>
              <a:buFont typeface="Wingdings" panose="05000000000000000000" pitchFamily="2" charset="2"/>
              <a:buChar char="Ø"/>
            </a:pPr>
            <a:r>
              <a:rPr lang="it-IT">
                <a:solidFill>
                  <a:schemeClr val="tx1">
                    <a:lumMod val="85000"/>
                    <a:lumOff val="15000"/>
                  </a:schemeClr>
                </a:solidFill>
                <a:latin typeface="Source Sans Pro" panose="020B0503030403020204" pitchFamily="34" charset="0"/>
                <a:ea typeface="Source Sans Pro" panose="020B0503030403020204" pitchFamily="34" charset="0"/>
              </a:rPr>
              <a:t>Questo tipo di dashboard offre un'esperienza </a:t>
            </a:r>
            <a:r>
              <a:rPr lang="it-IT" b="1">
                <a:solidFill>
                  <a:schemeClr val="tx1">
                    <a:lumMod val="85000"/>
                    <a:lumOff val="15000"/>
                  </a:schemeClr>
                </a:solidFill>
                <a:latin typeface="Source Sans Pro" panose="020B0503030403020204" pitchFamily="34" charset="0"/>
                <a:ea typeface="Source Sans Pro" panose="020B0503030403020204" pitchFamily="34" charset="0"/>
              </a:rPr>
              <a:t>personalizzata</a:t>
            </a:r>
            <a:r>
              <a:rPr lang="it-IT">
                <a:solidFill>
                  <a:schemeClr val="tx1">
                    <a:lumMod val="85000"/>
                    <a:lumOff val="15000"/>
                  </a:schemeClr>
                </a:solidFill>
                <a:latin typeface="Source Sans Pro" panose="020B0503030403020204" pitchFamily="34" charset="0"/>
                <a:ea typeface="Source Sans Pro" panose="020B0503030403020204" pitchFamily="34" charset="0"/>
              </a:rPr>
              <a:t> e </a:t>
            </a:r>
            <a:r>
              <a:rPr lang="it-IT" b="1">
                <a:solidFill>
                  <a:schemeClr val="tx1">
                    <a:lumMod val="85000"/>
                    <a:lumOff val="15000"/>
                  </a:schemeClr>
                </a:solidFill>
                <a:latin typeface="Source Sans Pro" panose="020B0503030403020204" pitchFamily="34" charset="0"/>
                <a:ea typeface="Source Sans Pro" panose="020B0503030403020204" pitchFamily="34" charset="0"/>
              </a:rPr>
              <a:t>immediata</a:t>
            </a:r>
            <a:r>
              <a:rPr lang="it-IT">
                <a:solidFill>
                  <a:schemeClr val="tx1">
                    <a:lumMod val="85000"/>
                    <a:lumOff val="15000"/>
                  </a:schemeClr>
                </a:solidFill>
                <a:latin typeface="Source Sans Pro" panose="020B0503030403020204" pitchFamily="34" charset="0"/>
                <a:ea typeface="Source Sans Pro" panose="020B0503030403020204" pitchFamily="34" charset="0"/>
              </a:rPr>
              <a:t>, consentendo di analizzare le vendite di videogiochi in base alla piattaforma e alla regione di interesse in modo </a:t>
            </a:r>
            <a:r>
              <a:rPr lang="it-IT" b="1">
                <a:solidFill>
                  <a:schemeClr val="tx1">
                    <a:lumMod val="85000"/>
                    <a:lumOff val="15000"/>
                  </a:schemeClr>
                </a:solidFill>
                <a:latin typeface="Source Sans Pro" panose="020B0503030403020204" pitchFamily="34" charset="0"/>
                <a:ea typeface="Source Sans Pro" panose="020B0503030403020204" pitchFamily="34" charset="0"/>
              </a:rPr>
              <a:t>rapido</a:t>
            </a:r>
            <a:r>
              <a:rPr lang="it-IT">
                <a:solidFill>
                  <a:schemeClr val="tx1">
                    <a:lumMod val="85000"/>
                    <a:lumOff val="15000"/>
                  </a:schemeClr>
                </a:solidFill>
                <a:latin typeface="Source Sans Pro" panose="020B0503030403020204" pitchFamily="34" charset="0"/>
                <a:ea typeface="Source Sans Pro" panose="020B0503030403020204" pitchFamily="34" charset="0"/>
              </a:rPr>
              <a:t> e </a:t>
            </a:r>
            <a:r>
              <a:rPr lang="it-IT" b="1">
                <a:solidFill>
                  <a:schemeClr val="tx1">
                    <a:lumMod val="85000"/>
                    <a:lumOff val="15000"/>
                  </a:schemeClr>
                </a:solidFill>
                <a:latin typeface="Source Sans Pro" panose="020B0503030403020204" pitchFamily="34" charset="0"/>
                <a:ea typeface="Source Sans Pro" panose="020B0503030403020204" pitchFamily="34" charset="0"/>
              </a:rPr>
              <a:t>intuitivo</a:t>
            </a:r>
            <a:r>
              <a:rPr lang="it-IT">
                <a:solidFill>
                  <a:schemeClr val="tx1">
                    <a:lumMod val="85000"/>
                    <a:lumOff val="15000"/>
                  </a:schemeClr>
                </a:solidFill>
                <a:latin typeface="Source Sans Pro" panose="020B0503030403020204" pitchFamily="34" charset="0"/>
                <a:ea typeface="Source Sans Pro" panose="020B0503030403020204" pitchFamily="34" charset="0"/>
              </a:rPr>
              <a:t>.</a:t>
            </a:r>
          </a:p>
        </p:txBody>
      </p:sp>
    </p:spTree>
    <p:extLst>
      <p:ext uri="{BB962C8B-B14F-4D97-AF65-F5344CB8AC3E}">
        <p14:creationId xmlns:p14="http://schemas.microsoft.com/office/powerpoint/2010/main" val="23110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849" fill="hold"/>
                                        <p:tgtEl>
                                          <p:spTgt spid="8"/>
                                        </p:tgtEl>
                                      </p:cBhvr>
                                    </p:cmd>
                                  </p:childTnLst>
                                </p:cTn>
                              </p:par>
                            </p:childTnLst>
                          </p:cTn>
                        </p:par>
                        <p:par>
                          <p:cTn id="7" fill="hold">
                            <p:stCondLst>
                              <p:cond delay="14849"/>
                            </p:stCondLst>
                            <p:childTnLst>
                              <p:par>
                                <p:cTn id="8" presetID="1" presetClass="mediacall" presetSubtype="0" fill="hold" nodeType="afterEffect">
                                  <p:stCondLst>
                                    <p:cond delay="0"/>
                                  </p:stCondLst>
                                  <p:childTnLst>
                                    <p:cmd type="call" cmd="playFrom(0.0)">
                                      <p:cBhvr>
                                        <p:cTn id="9" dur="2816" fill="hold"/>
                                        <p:tgtEl>
                                          <p:spTgt spid="9"/>
                                        </p:tgtEl>
                                      </p:cBhvr>
                                    </p:cmd>
                                  </p:childTnLst>
                                </p:cTn>
                              </p:par>
                            </p:childTnLst>
                          </p:cTn>
                        </p:par>
                        <p:par>
                          <p:cTn id="10" fill="hold">
                            <p:stCondLst>
                              <p:cond delay="17665"/>
                            </p:stCondLst>
                            <p:childTnLst>
                              <p:par>
                                <p:cTn id="11" presetID="1" presetClass="mediacall" presetSubtype="0" fill="hold" nodeType="afterEffect">
                                  <p:stCondLst>
                                    <p:cond delay="0"/>
                                  </p:stCondLst>
                                  <p:childTnLst>
                                    <p:cmd type="call" cmd="playFrom(0.0)">
                                      <p:cBhvr>
                                        <p:cTn id="12" dur="282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cTn>
                <p:tgtEl>
                  <p:spTgt spid="8"/>
                </p:tgtEl>
              </p:cMediaNode>
            </p:video>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8"/>
                                        </p:tgtEl>
                                      </p:cBhvr>
                                    </p:cmd>
                                  </p:childTnLst>
                                </p:cTn>
                              </p:par>
                            </p:childTnLst>
                          </p:cTn>
                        </p:par>
                      </p:childTnLst>
                    </p:cTn>
                  </p:par>
                </p:childTnLst>
              </p:cTn>
              <p:nextCondLst>
                <p:cond evt="onClick" delay="0">
                  <p:tgtEl>
                    <p:spTgt spid="8"/>
                  </p:tgtEl>
                </p:cond>
              </p:nextCondLst>
            </p:seq>
            <p:video>
              <p:cMediaNode vol="80000">
                <p:cTn id="19" repeatCount="indefinite" fill="hold" display="0">
                  <p:stCondLst>
                    <p:cond delay="indefinite"/>
                  </p:stCondLst>
                </p:cTn>
                <p:tgtEl>
                  <p:spTgt spid="9"/>
                </p:tgtEl>
              </p:cMediaNode>
            </p:video>
            <p:seq concurrent="1" nextAc="seek">
              <p:cTn id="20" restart="whenNotActive" fill="hold" evtFilter="cancelBubble" nodeType="interactiveSeq">
                <p:stCondLst>
                  <p:cond evt="onClick" delay="0">
                    <p:tgtEl>
                      <p:spTgt spid="9"/>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9"/>
                                        </p:tgtEl>
                                      </p:cBhvr>
                                    </p:cmd>
                                  </p:childTnLst>
                                </p:cTn>
                              </p:par>
                            </p:childTnLst>
                          </p:cTn>
                        </p:par>
                      </p:childTnLst>
                    </p:cTn>
                  </p:par>
                </p:childTnLst>
              </p:cTn>
              <p:nextCondLst>
                <p:cond evt="onClick" delay="0">
                  <p:tgtEl>
                    <p:spTgt spid="9"/>
                  </p:tgtEl>
                </p:cond>
              </p:nextCondLst>
            </p:seq>
            <p:video>
              <p:cMediaNode vol="80000">
                <p:cTn id="25" repeatCount="indefinite" fill="hold" display="0">
                  <p:stCondLst>
                    <p:cond delay="indefinite"/>
                  </p:stCondLst>
                </p:cTn>
                <p:tgtEl>
                  <p:spTgt spid="10"/>
                </p:tgtEl>
              </p:cMediaNode>
            </p:video>
            <p:seq concurrent="1" nextAc="seek">
              <p:cTn id="26" restart="whenNotActive" fill="hold" evtFilter="cancelBubble" nodeType="interactiveSeq">
                <p:stCondLst>
                  <p:cond evt="onClick" delay="0">
                    <p:tgtEl>
                      <p:spTgt spid="10"/>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1">
            <a:extLst>
              <a:ext uri="{FF2B5EF4-FFF2-40B4-BE49-F238E27FC236}">
                <a16:creationId xmlns:a16="http://schemas.microsoft.com/office/drawing/2014/main" id="{B1F65648-C3EF-CFB9-7996-5FBBCAFC3E9C}"/>
              </a:ext>
            </a:extLst>
          </p:cNvPr>
          <p:cNvSpPr>
            <a:spLocks noGrp="1"/>
          </p:cNvSpPr>
          <p:nvPr>
            <p:ph type="title"/>
          </p:nvPr>
        </p:nvSpPr>
        <p:spPr>
          <a:xfrm>
            <a:off x="1097280" y="286603"/>
            <a:ext cx="10058400" cy="1450757"/>
          </a:xfrm>
        </p:spPr>
        <p:txBody>
          <a:bodyPr/>
          <a:lstStyle/>
          <a:p>
            <a:r>
              <a:rPr lang="it-IT" b="1" dirty="0">
                <a:solidFill>
                  <a:schemeClr val="accent2"/>
                </a:solidFill>
                <a:latin typeface="Source Sans Pro" panose="020B0503030403020204" pitchFamily="34" charset="0"/>
                <a:ea typeface="Source Sans Pro" panose="020B0503030403020204" pitchFamily="34" charset="0"/>
              </a:rPr>
              <a:t>Dashboard interattiva – TSA</a:t>
            </a:r>
          </a:p>
        </p:txBody>
      </p:sp>
      <p:pic>
        <p:nvPicPr>
          <p:cNvPr id="5" name="Immagine 4">
            <a:extLst>
              <a:ext uri="{FF2B5EF4-FFF2-40B4-BE49-F238E27FC236}">
                <a16:creationId xmlns:a16="http://schemas.microsoft.com/office/drawing/2014/main" id="{D04E8008-B050-FEA7-7616-D64B8E491503}"/>
              </a:ext>
            </a:extLst>
          </p:cNvPr>
          <p:cNvPicPr>
            <a:picLocks noChangeAspect="1"/>
          </p:cNvPicPr>
          <p:nvPr/>
        </p:nvPicPr>
        <p:blipFill>
          <a:blip r:embed="rId2"/>
          <a:stretch>
            <a:fillRect/>
          </a:stretch>
        </p:blipFill>
        <p:spPr>
          <a:xfrm>
            <a:off x="1467956" y="1903486"/>
            <a:ext cx="9256088" cy="4272041"/>
          </a:xfrm>
          <a:prstGeom prst="rect">
            <a:avLst/>
          </a:prstGeom>
        </p:spPr>
      </p:pic>
    </p:spTree>
    <p:extLst>
      <p:ext uri="{BB962C8B-B14F-4D97-AF65-F5344CB8AC3E}">
        <p14:creationId xmlns:p14="http://schemas.microsoft.com/office/powerpoint/2010/main" val="2484614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2" name="Titolo 1">
            <a:extLst>
              <a:ext uri="{FF2B5EF4-FFF2-40B4-BE49-F238E27FC236}">
                <a16:creationId xmlns:a16="http://schemas.microsoft.com/office/drawing/2014/main" id="{164D9CA3-3E74-4B93-E254-12308531D425}"/>
              </a:ext>
            </a:extLst>
          </p:cNvPr>
          <p:cNvSpPr>
            <a:spLocks noGrp="1"/>
          </p:cNvSpPr>
          <p:nvPr>
            <p:ph type="title"/>
          </p:nvPr>
        </p:nvSpPr>
        <p:spPr>
          <a:xfrm>
            <a:off x="492370" y="605896"/>
            <a:ext cx="3084844" cy="5646208"/>
          </a:xfrm>
        </p:spPr>
        <p:txBody>
          <a:bodyPr vert="horz" lIns="91440" tIns="45720" rIns="91440" bIns="45720" rtlCol="0" anchor="ctr">
            <a:normAutofit/>
          </a:bodyPr>
          <a:lstStyle/>
          <a:p>
            <a:r>
              <a:rPr lang="it-IT" b="1" noProof="1">
                <a:solidFill>
                  <a:srgbClr val="FFFFFF"/>
                </a:solidFill>
                <a:latin typeface="Source Sans Pro" panose="020B0503030403020204" pitchFamily="34" charset="0"/>
                <a:ea typeface="Source Sans Pro" panose="020B0503030403020204" pitchFamily="34" charset="0"/>
              </a:rPr>
              <a:t>Obiettivi</a:t>
            </a:r>
            <a:r>
              <a:rPr lang="en-US" b="1">
                <a:solidFill>
                  <a:srgbClr val="FFFFFF"/>
                </a:solidFill>
                <a:latin typeface="Source Sans Pro" panose="020B0503030403020204" pitchFamily="34" charset="0"/>
                <a:ea typeface="Source Sans Pro" panose="020B0503030403020204" pitchFamily="34" charset="0"/>
              </a:rPr>
              <a:t> del </a:t>
            </a:r>
            <a:r>
              <a:rPr lang="en-US" b="1" err="1">
                <a:solidFill>
                  <a:srgbClr val="FFFFFF"/>
                </a:solidFill>
                <a:latin typeface="Source Sans Pro" panose="020B0503030403020204" pitchFamily="34" charset="0"/>
                <a:ea typeface="Source Sans Pro" panose="020B0503030403020204" pitchFamily="34" charset="0"/>
              </a:rPr>
              <a:t>progetto</a:t>
            </a:r>
            <a:endParaRPr lang="en-US" b="1">
              <a:solidFill>
                <a:srgbClr val="FFFFFF"/>
              </a:solidFill>
              <a:latin typeface="Source Sans Pro" panose="020B0503030403020204" pitchFamily="34" charset="0"/>
              <a:ea typeface="Source Sans Pro" panose="020B0503030403020204" pitchFamily="34" charset="0"/>
            </a:endParaRPr>
          </a:p>
        </p:txBody>
      </p:sp>
      <p:sp>
        <p:nvSpPr>
          <p:cNvPr id="27" name="Rectangle 26">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dirty="0"/>
          </a:p>
        </p:txBody>
      </p:sp>
      <p:sp>
        <p:nvSpPr>
          <p:cNvPr id="5" name="CasellaDiTesto 4">
            <a:extLst>
              <a:ext uri="{FF2B5EF4-FFF2-40B4-BE49-F238E27FC236}">
                <a16:creationId xmlns:a16="http://schemas.microsoft.com/office/drawing/2014/main" id="{8D4CD9A8-FF24-791C-B14E-C1BDEF5D53CF}"/>
              </a:ext>
            </a:extLst>
          </p:cNvPr>
          <p:cNvSpPr txBox="1"/>
          <p:nvPr/>
        </p:nvSpPr>
        <p:spPr>
          <a:xfrm>
            <a:off x="4742016" y="605896"/>
            <a:ext cx="6413663" cy="5646208"/>
          </a:xfrm>
          <a:prstGeom prst="rect">
            <a:avLst/>
          </a:prstGeom>
        </p:spPr>
        <p:txBody>
          <a:bodyPr vert="horz" lIns="0" tIns="45720" rIns="0" bIns="45720" rtlCol="0" anchor="ctr">
            <a:normAutofit/>
          </a:bodyPr>
          <a:lstStyle/>
          <a:p>
            <a:pPr defTabSz="914400">
              <a:lnSpc>
                <a:spcPct val="90000"/>
              </a:lnSpc>
              <a:spcAft>
                <a:spcPts val="600"/>
              </a:spcAft>
            </a:pP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Questo</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progetto</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comprende</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la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creazione</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di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vari</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sotto-</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progetti</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a:t>
            </a:r>
            <a:r>
              <a:rPr lang="it-IT" noProof="1">
                <a:solidFill>
                  <a:schemeClr val="tx1">
                    <a:lumMod val="85000"/>
                    <a:lumOff val="15000"/>
                  </a:schemeClr>
                </a:solidFill>
                <a:latin typeface="Source Sans Pro" panose="020B0503030403020204" pitchFamily="34" charset="0"/>
                <a:ea typeface="Source Sans Pro" panose="020B0503030403020204" pitchFamily="34" charset="0"/>
                <a:cs typeface="+mn-lt"/>
              </a:rPr>
              <a:t>dedicati</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all'implementazione</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e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all'utilizzo</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di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metodologie</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avanzate</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e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tecniche</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per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l'analisi</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dei</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a:t>
            </a:r>
            <a:r>
              <a:rPr lang="en-US" b="1"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dati</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con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l'obiettivo</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di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estrarre</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a:t>
            </a:r>
            <a:r>
              <a:rPr lang="en-US" b="1"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informazioni</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rilevanti</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a:t>
            </a:r>
          </a:p>
          <a:p>
            <a:pPr defTabSz="914400">
              <a:lnSpc>
                <a:spcPct val="90000"/>
              </a:lnSpc>
              <a:spcAft>
                <a:spcPts val="600"/>
              </a:spcAft>
            </a:pPr>
            <a:endPar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endParaRPr>
          </a:p>
          <a:p>
            <a:pPr defTabSz="914400">
              <a:lnSpc>
                <a:spcPct val="90000"/>
              </a:lnSpc>
              <a:spcAft>
                <a:spcPts val="600"/>
              </a:spcAft>
            </a:pP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Contestualmente</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si</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prevede</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la </a:t>
            </a:r>
            <a:r>
              <a:rPr lang="en-US" b="1"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progettazione</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di un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caso</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d’uso</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che</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possa</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essere</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automatizzato</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tramite</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la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formalizzazione</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e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gestione</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dell'esecuzione</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di un </a:t>
            </a:r>
            <a:r>
              <a:rPr lang="en-US" b="1" dirty="0">
                <a:solidFill>
                  <a:schemeClr val="tx1">
                    <a:lumMod val="85000"/>
                    <a:lumOff val="15000"/>
                  </a:schemeClr>
                </a:solidFill>
                <a:latin typeface="Source Sans Pro" panose="020B0503030403020204" pitchFamily="34" charset="0"/>
                <a:ea typeface="Source Sans Pro" panose="020B0503030403020204" pitchFamily="34" charset="0"/>
                <a:cs typeface="+mn-lt"/>
              </a:rPr>
              <a:t>workflow</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cs typeface="+mn-lt"/>
              </a:rPr>
              <a:t>specifico</a:t>
            </a:r>
            <a:r>
              <a:rPr lang="en-US" dirty="0">
                <a:solidFill>
                  <a:schemeClr val="tx1">
                    <a:lumMod val="85000"/>
                    <a:lumOff val="15000"/>
                  </a:schemeClr>
                </a:solidFill>
                <a:latin typeface="Source Sans Pro" panose="020B0503030403020204" pitchFamily="34" charset="0"/>
                <a:ea typeface="Source Sans Pro" panose="020B0503030403020204" pitchFamily="34" charset="0"/>
                <a:cs typeface="+mn-lt"/>
              </a:rPr>
              <a:t>.</a:t>
            </a:r>
          </a:p>
          <a:p>
            <a:pPr defTabSz="914400">
              <a:lnSpc>
                <a:spcPct val="90000"/>
              </a:lnSpc>
              <a:spcAft>
                <a:spcPts val="600"/>
              </a:spcAft>
              <a:buClr>
                <a:schemeClr val="accent1"/>
              </a:buClr>
              <a:buFont typeface="Calibri" panose="020F0502020204030204" pitchFamily="34" charset="0"/>
            </a:pPr>
            <a:endParaRPr lang="en-US" dirty="0">
              <a:solidFill>
                <a:schemeClr val="tx1">
                  <a:lumMod val="85000"/>
                  <a:lumOff val="15000"/>
                </a:schemeClr>
              </a:solidFill>
              <a:latin typeface="Source Sans Pro" panose="020B0503030403020204" pitchFamily="34" charset="0"/>
              <a:ea typeface="Source Sans Pro" panose="020B0503030403020204" pitchFamily="34" charset="0"/>
            </a:endParaRPr>
          </a:p>
          <a:p>
            <a:pPr defTabSz="914400">
              <a:lnSpc>
                <a:spcPct val="90000"/>
              </a:lnSpc>
              <a:spcAft>
                <a:spcPts val="600"/>
              </a:spcAft>
              <a:buClr>
                <a:schemeClr val="accent1"/>
              </a:buClr>
              <a:buFont typeface="Calibri" panose="020F0502020204030204" pitchFamily="34" charset="0"/>
            </a:pPr>
            <a:r>
              <a:rPr lang="en-US" dirty="0">
                <a:solidFill>
                  <a:schemeClr val="tx1">
                    <a:lumMod val="85000"/>
                    <a:lumOff val="15000"/>
                  </a:schemeClr>
                </a:solidFill>
                <a:latin typeface="Source Sans Pro" panose="020B0503030403020204" pitchFamily="34" charset="0"/>
                <a:ea typeface="Source Sans Pro" panose="020B0503030403020204" pitchFamily="34" charset="0"/>
              </a:rPr>
              <a:t>I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rPr>
              <a:t>singoli</a:t>
            </a:r>
            <a:r>
              <a:rPr lang="en-US" dirty="0">
                <a:solidFill>
                  <a:schemeClr val="tx1">
                    <a:lumMod val="85000"/>
                    <a:lumOff val="15000"/>
                  </a:schemeClr>
                </a:solidFill>
                <a:latin typeface="Source Sans Pro" panose="020B0503030403020204" pitchFamily="34" charset="0"/>
                <a:ea typeface="Source Sans Pro" panose="020B0503030403020204" pitchFamily="34" charset="0"/>
              </a:rPr>
              <a:t> sotto-</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rPr>
              <a:t>progetti</a:t>
            </a:r>
            <a:r>
              <a:rPr lang="en-US"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rPr>
              <a:t>includono</a:t>
            </a:r>
            <a:r>
              <a:rPr lang="en-US" dirty="0">
                <a:solidFill>
                  <a:schemeClr val="tx1">
                    <a:lumMod val="85000"/>
                    <a:lumOff val="15000"/>
                  </a:schemeClr>
                </a:solidFill>
                <a:latin typeface="Source Sans Pro" panose="020B0503030403020204" pitchFamily="34" charset="0"/>
                <a:ea typeface="Source Sans Pro" panose="020B0503030403020204" pitchFamily="34" charset="0"/>
              </a:rPr>
              <a:t>:</a:t>
            </a:r>
          </a:p>
          <a:p>
            <a:pPr marL="342900" indent="-342900" defTabSz="914400">
              <a:lnSpc>
                <a:spcPct val="150000"/>
              </a:lnSpc>
              <a:spcAft>
                <a:spcPts val="600"/>
              </a:spcAft>
              <a:buClr>
                <a:schemeClr val="accent1"/>
              </a:buClr>
              <a:buFont typeface="Wingdings" panose="05000000000000000000" pitchFamily="2" charset="2"/>
              <a:buChar char="Ø"/>
            </a:pPr>
            <a:r>
              <a:rPr lang="en-US" dirty="0">
                <a:solidFill>
                  <a:schemeClr val="tx1">
                    <a:lumMod val="85000"/>
                    <a:lumOff val="15000"/>
                  </a:schemeClr>
                </a:solidFill>
                <a:latin typeface="Source Sans Pro" panose="020B0503030403020204" pitchFamily="34" charset="0"/>
                <a:ea typeface="Source Sans Pro" panose="020B0503030403020204" pitchFamily="34" charset="0"/>
              </a:rPr>
              <a:t>Script python con </a:t>
            </a:r>
            <a:r>
              <a:rPr lang="en-US" b="1" dirty="0">
                <a:solidFill>
                  <a:schemeClr val="tx1">
                    <a:lumMod val="85000"/>
                    <a:lumOff val="15000"/>
                  </a:schemeClr>
                </a:solidFill>
                <a:latin typeface="Source Sans Pro" panose="020B0503030403020204" pitchFamily="34" charset="0"/>
                <a:ea typeface="Source Sans Pro" panose="020B0503030403020204" pitchFamily="34" charset="0"/>
              </a:rPr>
              <a:t>Google </a:t>
            </a:r>
            <a:r>
              <a:rPr lang="en-US" b="1" dirty="0" err="1">
                <a:solidFill>
                  <a:schemeClr val="tx1">
                    <a:lumMod val="85000"/>
                    <a:lumOff val="15000"/>
                  </a:schemeClr>
                </a:solidFill>
                <a:latin typeface="Source Sans Pro" panose="020B0503030403020204" pitchFamily="34" charset="0"/>
                <a:ea typeface="Source Sans Pro" panose="020B0503030403020204" pitchFamily="34" charset="0"/>
              </a:rPr>
              <a:t>Colab</a:t>
            </a:r>
            <a:endParaRPr lang="en-US" b="1" dirty="0">
              <a:solidFill>
                <a:schemeClr val="tx1">
                  <a:lumMod val="85000"/>
                  <a:lumOff val="15000"/>
                </a:schemeClr>
              </a:solidFill>
              <a:latin typeface="Source Sans Pro" panose="020B0503030403020204" pitchFamily="34" charset="0"/>
              <a:ea typeface="Source Sans Pro" panose="020B0503030403020204" pitchFamily="34" charset="0"/>
            </a:endParaRPr>
          </a:p>
          <a:p>
            <a:pPr marL="342900" indent="-342900" defTabSz="914400">
              <a:lnSpc>
                <a:spcPct val="150000"/>
              </a:lnSpc>
              <a:spcAft>
                <a:spcPts val="600"/>
              </a:spcAft>
              <a:buClr>
                <a:schemeClr val="accent1"/>
              </a:buClr>
              <a:buFont typeface="Wingdings" panose="05000000000000000000" pitchFamily="2" charset="2"/>
              <a:buChar char="Ø"/>
            </a:pPr>
            <a:r>
              <a:rPr lang="en-US" dirty="0">
                <a:solidFill>
                  <a:schemeClr val="tx1">
                    <a:lumMod val="85000"/>
                    <a:lumOff val="15000"/>
                  </a:schemeClr>
                </a:solidFill>
                <a:latin typeface="Source Sans Pro" panose="020B0503030403020204" pitchFamily="34" charset="0"/>
                <a:ea typeface="Source Sans Pro" panose="020B0503030403020204" pitchFamily="34" charset="0"/>
              </a:rPr>
              <a:t>Dashboard con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rPr>
              <a:t>libreria</a:t>
            </a:r>
            <a:r>
              <a:rPr lang="en-US"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b="1" dirty="0" err="1">
                <a:solidFill>
                  <a:schemeClr val="tx1">
                    <a:lumMod val="85000"/>
                    <a:lumOff val="15000"/>
                  </a:schemeClr>
                </a:solidFill>
                <a:latin typeface="Source Sans Pro" panose="020B0503030403020204" pitchFamily="34" charset="0"/>
                <a:ea typeface="Source Sans Pro" panose="020B0503030403020204" pitchFamily="34" charset="0"/>
              </a:rPr>
              <a:t>Streamlit</a:t>
            </a:r>
            <a:endParaRPr lang="en-US" b="1" dirty="0">
              <a:solidFill>
                <a:schemeClr val="tx1">
                  <a:lumMod val="85000"/>
                  <a:lumOff val="15000"/>
                </a:schemeClr>
              </a:solidFill>
              <a:latin typeface="Source Sans Pro" panose="020B0503030403020204" pitchFamily="34" charset="0"/>
              <a:ea typeface="Source Sans Pro" panose="020B0503030403020204" pitchFamily="34" charset="0"/>
            </a:endParaRPr>
          </a:p>
          <a:p>
            <a:pPr marL="342900" indent="-342900" defTabSz="914400">
              <a:lnSpc>
                <a:spcPct val="150000"/>
              </a:lnSpc>
              <a:spcAft>
                <a:spcPts val="600"/>
              </a:spcAft>
              <a:buClr>
                <a:schemeClr val="accent1"/>
              </a:buClr>
              <a:buFont typeface="Wingdings" panose="05000000000000000000" pitchFamily="2" charset="2"/>
              <a:buChar char="Ø"/>
            </a:pPr>
            <a:r>
              <a:rPr lang="en-US" dirty="0">
                <a:solidFill>
                  <a:schemeClr val="tx1">
                    <a:lumMod val="85000"/>
                    <a:lumOff val="15000"/>
                  </a:schemeClr>
                </a:solidFill>
                <a:latin typeface="Source Sans Pro" panose="020B0503030403020204" pitchFamily="34" charset="0"/>
                <a:ea typeface="Source Sans Pro" panose="020B0503030403020204" pitchFamily="34" charset="0"/>
              </a:rPr>
              <a:t>Sheet </a:t>
            </a:r>
            <a:r>
              <a:rPr lang="en-US" dirty="0" err="1">
                <a:solidFill>
                  <a:schemeClr val="tx1">
                    <a:lumMod val="85000"/>
                    <a:lumOff val="15000"/>
                  </a:schemeClr>
                </a:solidFill>
                <a:latin typeface="Source Sans Pro" panose="020B0503030403020204" pitchFamily="34" charset="0"/>
                <a:ea typeface="Source Sans Pro" panose="020B0503030403020204" pitchFamily="34" charset="0"/>
              </a:rPr>
              <a:t>grafici</a:t>
            </a:r>
            <a:r>
              <a:rPr lang="en-US" dirty="0">
                <a:solidFill>
                  <a:schemeClr val="tx1">
                    <a:lumMod val="85000"/>
                    <a:lumOff val="15000"/>
                  </a:schemeClr>
                </a:solidFill>
                <a:latin typeface="Source Sans Pro" panose="020B0503030403020204" pitchFamily="34" charset="0"/>
                <a:ea typeface="Source Sans Pro" panose="020B0503030403020204" pitchFamily="34" charset="0"/>
              </a:rPr>
              <a:t> con </a:t>
            </a:r>
            <a:r>
              <a:rPr lang="en-US" b="1" dirty="0" err="1">
                <a:solidFill>
                  <a:schemeClr val="tx1">
                    <a:lumMod val="85000"/>
                    <a:lumOff val="15000"/>
                  </a:schemeClr>
                </a:solidFill>
                <a:latin typeface="Source Sans Pro" panose="020B0503030403020204" pitchFamily="34" charset="0"/>
                <a:ea typeface="Source Sans Pro" panose="020B0503030403020204" pitchFamily="34" charset="0"/>
              </a:rPr>
              <a:t>PowerBI</a:t>
            </a:r>
            <a:endParaRPr lang="en-US" b="1" dirty="0">
              <a:solidFill>
                <a:schemeClr val="tx1">
                  <a:lumMod val="85000"/>
                  <a:lumOff val="15000"/>
                </a:schemeClr>
              </a:solidFill>
              <a:latin typeface="Source Sans Pro" panose="020B0503030403020204" pitchFamily="34" charset="0"/>
              <a:ea typeface="Source Sans Pro" panose="020B0503030403020204" pitchFamily="34" charset="0"/>
            </a:endParaRPr>
          </a:p>
          <a:p>
            <a:pPr marL="342900" indent="-342900" defTabSz="914400">
              <a:lnSpc>
                <a:spcPct val="150000"/>
              </a:lnSpc>
              <a:spcAft>
                <a:spcPts val="600"/>
              </a:spcAft>
              <a:buClr>
                <a:schemeClr val="accent1"/>
              </a:buClr>
              <a:buFont typeface="Wingdings" panose="05000000000000000000" pitchFamily="2" charset="2"/>
              <a:buChar char="Ø"/>
            </a:pPr>
            <a:r>
              <a:rPr lang="en-US" dirty="0">
                <a:solidFill>
                  <a:schemeClr val="tx1">
                    <a:lumMod val="85000"/>
                    <a:lumOff val="15000"/>
                  </a:schemeClr>
                </a:solidFill>
                <a:latin typeface="Source Sans Pro" panose="020B0503030403020204" pitchFamily="34" charset="0"/>
                <a:ea typeface="Source Sans Pro" panose="020B0503030403020204" pitchFamily="34" charset="0"/>
              </a:rPr>
              <a:t>Workflow con </a:t>
            </a:r>
            <a:r>
              <a:rPr lang="en-US" b="1" dirty="0">
                <a:solidFill>
                  <a:schemeClr val="tx1">
                    <a:lumMod val="85000"/>
                    <a:lumOff val="15000"/>
                  </a:schemeClr>
                </a:solidFill>
                <a:latin typeface="Source Sans Pro" panose="020B0503030403020204" pitchFamily="34" charset="0"/>
                <a:ea typeface="Source Sans Pro" panose="020B0503030403020204" pitchFamily="34" charset="0"/>
              </a:rPr>
              <a:t>Bonita</a:t>
            </a:r>
          </a:p>
        </p:txBody>
      </p:sp>
    </p:spTree>
    <p:extLst>
      <p:ext uri="{BB962C8B-B14F-4D97-AF65-F5344CB8AC3E}">
        <p14:creationId xmlns:p14="http://schemas.microsoft.com/office/powerpoint/2010/main" val="189219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14" name="Rectangle 13">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cxnSp>
        <p:nvCxnSpPr>
          <p:cNvPr id="16" name="Straight Connector 1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8638A98B-4B4B-4607-B11F-7DCA0D7CCE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7" name="Immagine 6">
            <a:extLst>
              <a:ext uri="{FF2B5EF4-FFF2-40B4-BE49-F238E27FC236}">
                <a16:creationId xmlns:a16="http://schemas.microsoft.com/office/drawing/2014/main" id="{799E937F-8BD2-E814-8F4D-178A5628B9F4}"/>
              </a:ext>
            </a:extLst>
          </p:cNvPr>
          <p:cNvPicPr>
            <a:picLocks noChangeAspect="1"/>
          </p:cNvPicPr>
          <p:nvPr/>
        </p:nvPicPr>
        <p:blipFill rotWithShape="1">
          <a:blip r:embed="rId2"/>
          <a:srcRect r="430" b="2"/>
          <a:stretch/>
        </p:blipFill>
        <p:spPr>
          <a:xfrm>
            <a:off x="633999" y="640080"/>
            <a:ext cx="6275667" cy="5577840"/>
          </a:xfrm>
          <a:prstGeom prst="rect">
            <a:avLst/>
          </a:prstGeom>
        </p:spPr>
      </p:pic>
      <p:sp>
        <p:nvSpPr>
          <p:cNvPr id="20" name="Rectangle 19">
            <a:extLst>
              <a:ext uri="{FF2B5EF4-FFF2-40B4-BE49-F238E27FC236}">
                <a16:creationId xmlns:a16="http://schemas.microsoft.com/office/drawing/2014/main" id="{8E3B9B0E-204E-4BFD-B58A-E71D9CDC3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3" name="Titolo 1">
            <a:extLst>
              <a:ext uri="{FF2B5EF4-FFF2-40B4-BE49-F238E27FC236}">
                <a16:creationId xmlns:a16="http://schemas.microsoft.com/office/drawing/2014/main" id="{9FA22936-B777-0AA2-6504-2E23ED026E09}"/>
              </a:ext>
            </a:extLst>
          </p:cNvPr>
          <p:cNvSpPr>
            <a:spLocks noGrp="1"/>
          </p:cNvSpPr>
          <p:nvPr>
            <p:ph type="title"/>
          </p:nvPr>
        </p:nvSpPr>
        <p:spPr>
          <a:xfrm>
            <a:off x="8193526" y="235810"/>
            <a:ext cx="3600900" cy="2213616"/>
          </a:xfrm>
        </p:spPr>
        <p:txBody>
          <a:bodyPr vert="horz" lIns="91440" tIns="45720" rIns="91440" bIns="45720" rtlCol="0" anchor="b">
            <a:normAutofit/>
          </a:bodyPr>
          <a:lstStyle/>
          <a:p>
            <a:r>
              <a:rPr lang="en-US" b="1">
                <a:solidFill>
                  <a:srgbClr val="FFFFFF"/>
                </a:solidFill>
                <a:latin typeface="Source Sans Pro" panose="020B0503030403020204" pitchFamily="34" charset="0"/>
                <a:ea typeface="Source Sans Pro" panose="020B0503030403020204" pitchFamily="34" charset="0"/>
              </a:rPr>
              <a:t>Dashboard </a:t>
            </a:r>
            <a:r>
              <a:rPr lang="en-US" b="1" err="1">
                <a:solidFill>
                  <a:srgbClr val="FFFFFF"/>
                </a:solidFill>
                <a:latin typeface="Source Sans Pro" panose="020B0503030403020204" pitchFamily="34" charset="0"/>
                <a:ea typeface="Source Sans Pro" panose="020B0503030403020204" pitchFamily="34" charset="0"/>
              </a:rPr>
              <a:t>interattiva</a:t>
            </a:r>
            <a:r>
              <a:rPr lang="en-US" b="1">
                <a:solidFill>
                  <a:srgbClr val="FFFFFF"/>
                </a:solidFill>
                <a:latin typeface="Source Sans Pro" panose="020B0503030403020204" pitchFamily="34" charset="0"/>
                <a:ea typeface="Source Sans Pro" panose="020B0503030403020204" pitchFamily="34" charset="0"/>
              </a:rPr>
              <a:t> – </a:t>
            </a:r>
          </a:p>
        </p:txBody>
      </p:sp>
      <p:sp>
        <p:nvSpPr>
          <p:cNvPr id="22" name="Rectangle 21">
            <a:extLst>
              <a:ext uri="{FF2B5EF4-FFF2-40B4-BE49-F238E27FC236}">
                <a16:creationId xmlns:a16="http://schemas.microsoft.com/office/drawing/2014/main" id="{B1121E64-CB88-4BF5-B531-C0316E7F6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4" name="CasellaDiTesto 3">
            <a:extLst>
              <a:ext uri="{FF2B5EF4-FFF2-40B4-BE49-F238E27FC236}">
                <a16:creationId xmlns:a16="http://schemas.microsoft.com/office/drawing/2014/main" id="{FA4FD2E1-6EFE-D600-E30F-5BB2BC3AC25A}"/>
              </a:ext>
            </a:extLst>
          </p:cNvPr>
          <p:cNvSpPr txBox="1"/>
          <p:nvPr/>
        </p:nvSpPr>
        <p:spPr>
          <a:xfrm>
            <a:off x="8135180" y="3218854"/>
            <a:ext cx="3659246" cy="2585323"/>
          </a:xfrm>
          <a:prstGeom prst="rect">
            <a:avLst/>
          </a:prstGeom>
          <a:noFill/>
        </p:spPr>
        <p:txBody>
          <a:bodyPr wrap="square">
            <a:spAutoFit/>
          </a:bodyPr>
          <a:lstStyle/>
          <a:p>
            <a:pPr marL="285750" indent="-285750">
              <a:buClr>
                <a:schemeClr val="bg1"/>
              </a:buClr>
              <a:buFont typeface="Wingdings" panose="05000000000000000000" pitchFamily="2" charset="2"/>
              <a:buChar char="Ø"/>
            </a:pPr>
            <a:r>
              <a:rPr lang="it-IT">
                <a:solidFill>
                  <a:schemeClr val="bg1"/>
                </a:solidFill>
                <a:latin typeface="Source Sans Pro" panose="020B0503030403020204" pitchFamily="34" charset="0"/>
                <a:ea typeface="Source Sans Pro" panose="020B0503030403020204" pitchFamily="34" charset="0"/>
              </a:rPr>
              <a:t>Il modello SARIMA è utile per modellare e prevedere l'andamento futuro delle vendite globali dei videogiochi. </a:t>
            </a:r>
          </a:p>
          <a:p>
            <a:pPr>
              <a:buClr>
                <a:schemeClr val="bg1"/>
              </a:buClr>
            </a:pPr>
            <a:endParaRPr lang="it-IT">
              <a:solidFill>
                <a:schemeClr val="bg1"/>
              </a:solidFill>
              <a:latin typeface="Source Sans Pro" panose="020B0503030403020204" pitchFamily="34" charset="0"/>
              <a:ea typeface="Source Sans Pro" panose="020B0503030403020204" pitchFamily="34" charset="0"/>
            </a:endParaRPr>
          </a:p>
          <a:p>
            <a:pPr marL="285750" indent="-285750">
              <a:buClr>
                <a:schemeClr val="bg1"/>
              </a:buClr>
              <a:buFont typeface="Wingdings" panose="05000000000000000000" pitchFamily="2" charset="2"/>
              <a:buChar char="Ø"/>
            </a:pPr>
            <a:r>
              <a:rPr lang="it-IT">
                <a:solidFill>
                  <a:schemeClr val="bg1"/>
                </a:solidFill>
                <a:latin typeface="Source Sans Pro" panose="020B0503030403020204" pitchFamily="34" charset="0"/>
                <a:ea typeface="Source Sans Pro" panose="020B0503030403020204" pitchFamily="34" charset="0"/>
              </a:rPr>
              <a:t>Gli utenti possono selezionare il periodo e visualizzare le previsioni generate dal modello SARIMA.</a:t>
            </a:r>
          </a:p>
        </p:txBody>
      </p:sp>
      <p:sp>
        <p:nvSpPr>
          <p:cNvPr id="6" name="CasellaDiTesto 5">
            <a:extLst>
              <a:ext uri="{FF2B5EF4-FFF2-40B4-BE49-F238E27FC236}">
                <a16:creationId xmlns:a16="http://schemas.microsoft.com/office/drawing/2014/main" id="{235DB3E5-BD5B-7E75-D41D-6AE44F9DD13B}"/>
              </a:ext>
            </a:extLst>
          </p:cNvPr>
          <p:cNvSpPr txBox="1"/>
          <p:nvPr/>
        </p:nvSpPr>
        <p:spPr>
          <a:xfrm>
            <a:off x="8187306" y="2275200"/>
            <a:ext cx="3093752" cy="830997"/>
          </a:xfrm>
          <a:prstGeom prst="rect">
            <a:avLst/>
          </a:prstGeom>
          <a:noFill/>
        </p:spPr>
        <p:txBody>
          <a:bodyPr wrap="square">
            <a:spAutoFit/>
          </a:bodyPr>
          <a:lstStyle/>
          <a:p>
            <a:r>
              <a:rPr lang="en-US" sz="4800" b="1">
                <a:solidFill>
                  <a:srgbClr val="FFFFFF"/>
                </a:solidFill>
                <a:latin typeface="Source Sans Pro" panose="020B0503030403020204" pitchFamily="34" charset="0"/>
                <a:ea typeface="Source Sans Pro" panose="020B0503030403020204" pitchFamily="34" charset="0"/>
              </a:rPr>
              <a:t>SARIMA</a:t>
            </a:r>
            <a:endParaRPr lang="it-IT" sz="4800"/>
          </a:p>
        </p:txBody>
      </p:sp>
    </p:spTree>
    <p:extLst>
      <p:ext uri="{BB962C8B-B14F-4D97-AF65-F5344CB8AC3E}">
        <p14:creationId xmlns:p14="http://schemas.microsoft.com/office/powerpoint/2010/main" val="1911721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14" name="Rectangle 13">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cxnSp>
        <p:nvCxnSpPr>
          <p:cNvPr id="16" name="Straight Connector 1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8638A98B-4B4B-4607-B11F-7DCA0D7CCE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E3B9B0E-204E-4BFD-B58A-E71D9CDC3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3" name="Titolo 1">
            <a:extLst>
              <a:ext uri="{FF2B5EF4-FFF2-40B4-BE49-F238E27FC236}">
                <a16:creationId xmlns:a16="http://schemas.microsoft.com/office/drawing/2014/main" id="{9FA22936-B777-0AA2-6504-2E23ED026E09}"/>
              </a:ext>
            </a:extLst>
          </p:cNvPr>
          <p:cNvSpPr>
            <a:spLocks noGrp="1"/>
          </p:cNvSpPr>
          <p:nvPr>
            <p:ph type="title"/>
          </p:nvPr>
        </p:nvSpPr>
        <p:spPr>
          <a:xfrm>
            <a:off x="8197200" y="237600"/>
            <a:ext cx="3600000" cy="2214000"/>
          </a:xfrm>
        </p:spPr>
        <p:txBody>
          <a:bodyPr vert="horz" lIns="91440" tIns="45720" rIns="91440" bIns="45720" rtlCol="0" anchor="b">
            <a:normAutofit/>
          </a:bodyPr>
          <a:lstStyle/>
          <a:p>
            <a:r>
              <a:rPr lang="en-US" b="1">
                <a:solidFill>
                  <a:srgbClr val="FFFFFF"/>
                </a:solidFill>
                <a:latin typeface="Source Sans Pro" panose="020B0503030403020204" pitchFamily="34" charset="0"/>
                <a:ea typeface="Source Sans Pro" panose="020B0503030403020204" pitchFamily="34" charset="0"/>
              </a:rPr>
              <a:t>Dashboard </a:t>
            </a:r>
            <a:r>
              <a:rPr lang="en-US" b="1" err="1">
                <a:solidFill>
                  <a:srgbClr val="FFFFFF"/>
                </a:solidFill>
                <a:latin typeface="Source Sans Pro" panose="020B0503030403020204" pitchFamily="34" charset="0"/>
                <a:ea typeface="Source Sans Pro" panose="020B0503030403020204" pitchFamily="34" charset="0"/>
              </a:rPr>
              <a:t>interattiva</a:t>
            </a:r>
            <a:r>
              <a:rPr lang="en-US" b="1">
                <a:solidFill>
                  <a:srgbClr val="FFFFFF"/>
                </a:solidFill>
                <a:latin typeface="Source Sans Pro" panose="020B0503030403020204" pitchFamily="34" charset="0"/>
                <a:ea typeface="Source Sans Pro" panose="020B0503030403020204" pitchFamily="34" charset="0"/>
              </a:rPr>
              <a:t> – </a:t>
            </a:r>
          </a:p>
        </p:txBody>
      </p:sp>
      <p:sp>
        <p:nvSpPr>
          <p:cNvPr id="22" name="Rectangle 21">
            <a:extLst>
              <a:ext uri="{FF2B5EF4-FFF2-40B4-BE49-F238E27FC236}">
                <a16:creationId xmlns:a16="http://schemas.microsoft.com/office/drawing/2014/main" id="{B1121E64-CB88-4BF5-B531-C0316E7F6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pic>
        <p:nvPicPr>
          <p:cNvPr id="4" name="Immagine 3">
            <a:extLst>
              <a:ext uri="{FF2B5EF4-FFF2-40B4-BE49-F238E27FC236}">
                <a16:creationId xmlns:a16="http://schemas.microsoft.com/office/drawing/2014/main" id="{E4F0536F-9DB0-B8B7-4C27-7150FC199EF7}"/>
              </a:ext>
            </a:extLst>
          </p:cNvPr>
          <p:cNvPicPr>
            <a:picLocks noChangeAspect="1"/>
          </p:cNvPicPr>
          <p:nvPr/>
        </p:nvPicPr>
        <p:blipFill>
          <a:blip r:embed="rId2"/>
          <a:stretch>
            <a:fillRect/>
          </a:stretch>
        </p:blipFill>
        <p:spPr>
          <a:xfrm>
            <a:off x="568637" y="581882"/>
            <a:ext cx="6441020" cy="5694236"/>
          </a:xfrm>
          <a:prstGeom prst="rect">
            <a:avLst/>
          </a:prstGeom>
        </p:spPr>
      </p:pic>
      <p:sp>
        <p:nvSpPr>
          <p:cNvPr id="5" name="CasellaDiTesto 4">
            <a:extLst>
              <a:ext uri="{FF2B5EF4-FFF2-40B4-BE49-F238E27FC236}">
                <a16:creationId xmlns:a16="http://schemas.microsoft.com/office/drawing/2014/main" id="{A59B047D-91C5-0A7D-B0CB-4991E65645D0}"/>
              </a:ext>
            </a:extLst>
          </p:cNvPr>
          <p:cNvSpPr txBox="1"/>
          <p:nvPr/>
        </p:nvSpPr>
        <p:spPr>
          <a:xfrm>
            <a:off x="8190980" y="2273701"/>
            <a:ext cx="3092400" cy="830997"/>
          </a:xfrm>
          <a:prstGeom prst="rect">
            <a:avLst/>
          </a:prstGeom>
          <a:noFill/>
        </p:spPr>
        <p:txBody>
          <a:bodyPr wrap="square">
            <a:spAutoFit/>
          </a:bodyPr>
          <a:lstStyle/>
          <a:p>
            <a:r>
              <a:rPr lang="en-US" sz="4800" b="1">
                <a:solidFill>
                  <a:srgbClr val="FFFFFF"/>
                </a:solidFill>
                <a:latin typeface="Source Sans Pro" panose="020B0503030403020204" pitchFamily="34" charset="0"/>
                <a:ea typeface="Source Sans Pro" panose="020B0503030403020204" pitchFamily="34" charset="0"/>
              </a:rPr>
              <a:t>ARIMA</a:t>
            </a:r>
            <a:endParaRPr lang="it-IT" sz="4800"/>
          </a:p>
        </p:txBody>
      </p:sp>
      <p:sp>
        <p:nvSpPr>
          <p:cNvPr id="8" name="CasellaDiTesto 7">
            <a:extLst>
              <a:ext uri="{FF2B5EF4-FFF2-40B4-BE49-F238E27FC236}">
                <a16:creationId xmlns:a16="http://schemas.microsoft.com/office/drawing/2014/main" id="{81BDC140-F8F3-6DEE-575C-2B224DEF6996}"/>
              </a:ext>
            </a:extLst>
          </p:cNvPr>
          <p:cNvSpPr txBox="1"/>
          <p:nvPr/>
        </p:nvSpPr>
        <p:spPr>
          <a:xfrm>
            <a:off x="8106457" y="3333539"/>
            <a:ext cx="3600000" cy="2308324"/>
          </a:xfrm>
          <a:prstGeom prst="rect">
            <a:avLst/>
          </a:prstGeom>
          <a:noFill/>
        </p:spPr>
        <p:txBody>
          <a:bodyPr wrap="square">
            <a:spAutoFit/>
          </a:bodyPr>
          <a:lstStyle/>
          <a:p>
            <a:pPr marL="285750" indent="-285750">
              <a:buClr>
                <a:schemeClr val="bg1"/>
              </a:buClr>
              <a:buFont typeface="Wingdings" panose="05000000000000000000" pitchFamily="2" charset="2"/>
              <a:buChar char="Ø"/>
            </a:pPr>
            <a:r>
              <a:rPr lang="it-IT">
                <a:solidFill>
                  <a:schemeClr val="bg1"/>
                </a:solidFill>
                <a:latin typeface="Source Sans Pro" panose="020B0503030403020204" pitchFamily="34" charset="0"/>
                <a:ea typeface="Source Sans Pro" panose="020B0503030403020204" pitchFamily="34" charset="0"/>
              </a:rPr>
              <a:t>Il</a:t>
            </a:r>
            <a:r>
              <a:rPr lang="it-IT" sz="1800" b="0" i="0">
                <a:solidFill>
                  <a:schemeClr val="bg1"/>
                </a:solidFill>
                <a:effectLst/>
                <a:latin typeface="Source Sans Pro" panose="020B0503030403020204" pitchFamily="34" charset="0"/>
                <a:ea typeface="Source Sans Pro" panose="020B0503030403020204" pitchFamily="34" charset="0"/>
              </a:rPr>
              <a:t> modello ARIMA è un approccio utilizzato per la previsione di serie temporali. Come nella sezione SARIMA, gli utenti possono personalizzare il periodo di previsione e visualizzare le previsioni generate. </a:t>
            </a:r>
            <a:endParaRPr lang="it-IT">
              <a:solidFill>
                <a:schemeClr val="bg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973976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5">
            <a:hlinkClick r:id="" action="ppaction://media"/>
            <a:extLst>
              <a:ext uri="{FF2B5EF4-FFF2-40B4-BE49-F238E27FC236}">
                <a16:creationId xmlns:a16="http://schemas.microsoft.com/office/drawing/2014/main" id="{060E1C15-07E2-F6C8-9E7A-8E87A89F7E9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7740" r="17943"/>
          <a:stretch/>
        </p:blipFill>
        <p:spPr>
          <a:xfrm>
            <a:off x="560438" y="1868282"/>
            <a:ext cx="5102942" cy="4462861"/>
          </a:xfrm>
          <a:prstGeom prst="rect">
            <a:avLst/>
          </a:prstGeom>
        </p:spPr>
      </p:pic>
      <p:sp>
        <p:nvSpPr>
          <p:cNvPr id="7" name="Titolo 1">
            <a:extLst>
              <a:ext uri="{FF2B5EF4-FFF2-40B4-BE49-F238E27FC236}">
                <a16:creationId xmlns:a16="http://schemas.microsoft.com/office/drawing/2014/main" id="{E6E777B1-746A-6CC4-FE23-DB422BF3D564}"/>
              </a:ext>
            </a:extLst>
          </p:cNvPr>
          <p:cNvSpPr>
            <a:spLocks noGrp="1"/>
          </p:cNvSpPr>
          <p:nvPr>
            <p:ph type="title"/>
          </p:nvPr>
        </p:nvSpPr>
        <p:spPr>
          <a:xfrm>
            <a:off x="1097280" y="286603"/>
            <a:ext cx="10058400" cy="1450757"/>
          </a:xfrm>
        </p:spPr>
        <p:txBody>
          <a:bodyPr/>
          <a:lstStyle/>
          <a:p>
            <a:r>
              <a:rPr lang="it-IT" b="1" dirty="0">
                <a:solidFill>
                  <a:schemeClr val="accent2"/>
                </a:solidFill>
                <a:latin typeface="Source Sans Pro" panose="020B0503030403020204" pitchFamily="34" charset="0"/>
                <a:ea typeface="Source Sans Pro" panose="020B0503030403020204" pitchFamily="34" charset="0"/>
              </a:rPr>
              <a:t>Dashboard interattiva – Altri criteri</a:t>
            </a:r>
          </a:p>
        </p:txBody>
      </p:sp>
      <p:sp>
        <p:nvSpPr>
          <p:cNvPr id="5" name="CasellaDiTesto 4">
            <a:extLst>
              <a:ext uri="{FF2B5EF4-FFF2-40B4-BE49-F238E27FC236}">
                <a16:creationId xmlns:a16="http://schemas.microsoft.com/office/drawing/2014/main" id="{2F556455-57A1-66A4-8CF2-7FBA426C5F95}"/>
              </a:ext>
            </a:extLst>
          </p:cNvPr>
          <p:cNvSpPr txBox="1"/>
          <p:nvPr/>
        </p:nvSpPr>
        <p:spPr>
          <a:xfrm>
            <a:off x="5889524" y="1982964"/>
            <a:ext cx="5742038" cy="4247317"/>
          </a:xfrm>
          <a:prstGeom prst="rect">
            <a:avLst/>
          </a:prstGeom>
          <a:noFill/>
        </p:spPr>
        <p:txBody>
          <a:bodyPr wrap="square">
            <a:spAutoFit/>
          </a:bodyPr>
          <a:lstStyle/>
          <a:p>
            <a:pPr marL="285750" indent="-285750" algn="just">
              <a:buClr>
                <a:schemeClr val="accent2"/>
              </a:buClr>
              <a:buFont typeface="Wingdings" panose="05000000000000000000" pitchFamily="2" charset="2"/>
              <a:buChar char="Ø"/>
            </a:pPr>
            <a:r>
              <a:rPr lang="it-IT" dirty="0">
                <a:solidFill>
                  <a:schemeClr val="tx1">
                    <a:lumMod val="85000"/>
                    <a:lumOff val="15000"/>
                  </a:schemeClr>
                </a:solidFill>
                <a:latin typeface="Source Sans Pro" panose="020B0503030403020204" pitchFamily="34" charset="0"/>
                <a:ea typeface="Source Sans Pro" panose="020B0503030403020204" pitchFamily="34" charset="0"/>
              </a:rPr>
              <a:t>Lo </a:t>
            </a:r>
            <a:r>
              <a:rPr lang="it-IT" dirty="0" err="1">
                <a:solidFill>
                  <a:schemeClr val="tx1">
                    <a:lumMod val="85000"/>
                    <a:lumOff val="15000"/>
                  </a:schemeClr>
                </a:solidFill>
                <a:latin typeface="Source Sans Pro" panose="020B0503030403020204" pitchFamily="34" charset="0"/>
                <a:ea typeface="Source Sans Pro" panose="020B0503030403020204" pitchFamily="34" charset="0"/>
              </a:rPr>
              <a:t>scatter</a:t>
            </a:r>
            <a:r>
              <a:rPr lang="it-IT" dirty="0">
                <a:solidFill>
                  <a:schemeClr val="tx1">
                    <a:lumMod val="85000"/>
                    <a:lumOff val="15000"/>
                  </a:schemeClr>
                </a:solidFill>
                <a:latin typeface="Source Sans Pro" panose="020B0503030403020204" pitchFamily="34" charset="0"/>
                <a:ea typeface="Source Sans Pro" panose="020B0503030403020204" pitchFamily="34" charset="0"/>
              </a:rPr>
              <a:t> plot interattivo visualizza la correlazione tra le vendite globali dei videogiochi e i criteri selezionati dall'utente (come </a:t>
            </a:r>
            <a:r>
              <a:rPr lang="it-IT" dirty="0" err="1">
                <a:solidFill>
                  <a:schemeClr val="tx1">
                    <a:lumMod val="85000"/>
                    <a:lumOff val="15000"/>
                  </a:schemeClr>
                </a:solidFill>
                <a:latin typeface="Source Sans Pro" panose="020B0503030403020204" pitchFamily="34" charset="0"/>
                <a:ea typeface="Source Sans Pro" panose="020B0503030403020204" pitchFamily="34" charset="0"/>
              </a:rPr>
              <a:t>User_Score</a:t>
            </a:r>
            <a:r>
              <a:rPr lang="it-IT" dirty="0">
                <a:solidFill>
                  <a:schemeClr val="tx1">
                    <a:lumMod val="85000"/>
                    <a:lumOff val="15000"/>
                  </a:schemeClr>
                </a:solidFill>
                <a:latin typeface="Source Sans Pro" panose="020B0503030403020204" pitchFamily="34" charset="0"/>
                <a:ea typeface="Source Sans Pro" panose="020B0503030403020204" pitchFamily="34" charset="0"/>
              </a:rPr>
              <a:t>, </a:t>
            </a:r>
            <a:r>
              <a:rPr lang="it-IT" dirty="0" err="1">
                <a:solidFill>
                  <a:schemeClr val="tx1">
                    <a:lumMod val="85000"/>
                    <a:lumOff val="15000"/>
                  </a:schemeClr>
                </a:solidFill>
                <a:latin typeface="Source Sans Pro" panose="020B0503030403020204" pitchFamily="34" charset="0"/>
                <a:ea typeface="Source Sans Pro" panose="020B0503030403020204" pitchFamily="34" charset="0"/>
              </a:rPr>
              <a:t>Critic_Score</a:t>
            </a:r>
            <a:r>
              <a:rPr lang="it-IT" dirty="0">
                <a:solidFill>
                  <a:schemeClr val="tx1">
                    <a:lumMod val="85000"/>
                    <a:lumOff val="15000"/>
                  </a:schemeClr>
                </a:solidFill>
                <a:latin typeface="Source Sans Pro" panose="020B0503030403020204" pitchFamily="34" charset="0"/>
                <a:ea typeface="Source Sans Pro" panose="020B0503030403020204" pitchFamily="34" charset="0"/>
              </a:rPr>
              <a:t> e Rating). </a:t>
            </a:r>
          </a:p>
          <a:p>
            <a:pPr marL="285750" indent="-285750" algn="just">
              <a:buClr>
                <a:schemeClr val="accent2"/>
              </a:buClr>
              <a:buFont typeface="Wingdings" panose="05000000000000000000" pitchFamily="2" charset="2"/>
              <a:buChar char="Ø"/>
            </a:pPr>
            <a:endParaRPr lang="it-IT" dirty="0">
              <a:solidFill>
                <a:schemeClr val="tx1">
                  <a:lumMod val="85000"/>
                  <a:lumOff val="15000"/>
                </a:schemeClr>
              </a:solidFill>
              <a:latin typeface="Source Sans Pro" panose="020B0503030403020204" pitchFamily="34" charset="0"/>
              <a:ea typeface="Source Sans Pro" panose="020B0503030403020204" pitchFamily="34" charset="0"/>
            </a:endParaRPr>
          </a:p>
          <a:p>
            <a:pPr marL="285750" indent="-285750" algn="just">
              <a:buClr>
                <a:schemeClr val="accent2"/>
              </a:buClr>
              <a:buFont typeface="Wingdings" panose="05000000000000000000" pitchFamily="2" charset="2"/>
              <a:buChar char="Ø"/>
            </a:pPr>
            <a:r>
              <a:rPr lang="it-IT" dirty="0">
                <a:solidFill>
                  <a:schemeClr val="tx1">
                    <a:lumMod val="85000"/>
                    <a:lumOff val="15000"/>
                  </a:schemeClr>
                </a:solidFill>
                <a:latin typeface="Source Sans Pro" panose="020B0503030403020204" pitchFamily="34" charset="0"/>
                <a:ea typeface="Source Sans Pro" panose="020B0503030403020204" pitchFamily="34" charset="0"/>
              </a:rPr>
              <a:t>Attraverso un'interfaccia interattiva, l'utente può selezionare il criterio di interesse da esaminare e osservare in tempo reale come le vendite globali variano in base a quel criterio specifico.</a:t>
            </a:r>
          </a:p>
          <a:p>
            <a:pPr marL="285750" indent="-285750" algn="just">
              <a:buClr>
                <a:schemeClr val="accent2"/>
              </a:buClr>
              <a:buFont typeface="Wingdings" panose="05000000000000000000" pitchFamily="2" charset="2"/>
              <a:buChar char="Ø"/>
            </a:pPr>
            <a:endParaRPr lang="it-IT" dirty="0">
              <a:solidFill>
                <a:schemeClr val="tx1">
                  <a:lumMod val="85000"/>
                  <a:lumOff val="15000"/>
                </a:schemeClr>
              </a:solidFill>
              <a:latin typeface="Source Sans Pro" panose="020B0503030403020204" pitchFamily="34" charset="0"/>
              <a:ea typeface="Source Sans Pro" panose="020B0503030403020204" pitchFamily="34" charset="0"/>
            </a:endParaRPr>
          </a:p>
          <a:p>
            <a:pPr marL="285750" indent="-285750" algn="just">
              <a:buClr>
                <a:schemeClr val="accent2"/>
              </a:buClr>
              <a:buFont typeface="Wingdings" panose="05000000000000000000" pitchFamily="2" charset="2"/>
              <a:buChar char="Ø"/>
            </a:pPr>
            <a:r>
              <a:rPr lang="it-IT" dirty="0">
                <a:solidFill>
                  <a:schemeClr val="tx1">
                    <a:lumMod val="85000"/>
                    <a:lumOff val="15000"/>
                  </a:schemeClr>
                </a:solidFill>
                <a:latin typeface="Source Sans Pro" panose="020B0503030403020204" pitchFamily="34" charset="0"/>
                <a:ea typeface="Source Sans Pro" panose="020B0503030403020204" pitchFamily="34" charset="0"/>
              </a:rPr>
              <a:t>Questo </a:t>
            </a:r>
            <a:r>
              <a:rPr lang="it-IT" dirty="0" err="1">
                <a:solidFill>
                  <a:schemeClr val="tx1">
                    <a:lumMod val="85000"/>
                    <a:lumOff val="15000"/>
                  </a:schemeClr>
                </a:solidFill>
                <a:latin typeface="Source Sans Pro" panose="020B0503030403020204" pitchFamily="34" charset="0"/>
                <a:ea typeface="Source Sans Pro" panose="020B0503030403020204" pitchFamily="34" charset="0"/>
              </a:rPr>
              <a:t>scatter</a:t>
            </a:r>
            <a:r>
              <a:rPr lang="it-IT" dirty="0">
                <a:solidFill>
                  <a:schemeClr val="tx1">
                    <a:lumMod val="85000"/>
                    <a:lumOff val="15000"/>
                  </a:schemeClr>
                </a:solidFill>
                <a:latin typeface="Source Sans Pro" panose="020B0503030403020204" pitchFamily="34" charset="0"/>
                <a:ea typeface="Source Sans Pro" panose="020B0503030403020204" pitchFamily="34" charset="0"/>
              </a:rPr>
              <a:t> plot interattivo offre la possibilità di esplorare visivamente come i punteggi degli utenti, i punteggi dei critici o le valutazioni influenzano le vendite globali dei videogiochi, permettendo di identificare eventuali pattern o correlazioni tra queste variabili.</a:t>
            </a:r>
          </a:p>
        </p:txBody>
      </p:sp>
    </p:spTree>
    <p:extLst>
      <p:ext uri="{BB962C8B-B14F-4D97-AF65-F5344CB8AC3E}">
        <p14:creationId xmlns:p14="http://schemas.microsoft.com/office/powerpoint/2010/main" val="128816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5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2F15345-1866-4DEB-CC81-CFFF0C263D4C}"/>
              </a:ext>
            </a:extLst>
          </p:cNvPr>
          <p:cNvSpPr>
            <a:spLocks noGrp="1"/>
          </p:cNvSpPr>
          <p:nvPr>
            <p:ph type="title"/>
          </p:nvPr>
        </p:nvSpPr>
        <p:spPr/>
        <p:txBody>
          <a:bodyPr/>
          <a:lstStyle/>
          <a:p>
            <a:r>
              <a:rPr lang="it-IT" b="1">
                <a:solidFill>
                  <a:schemeClr val="accent2"/>
                </a:solidFill>
                <a:latin typeface="Source Sans Pro" panose="020B0503030403020204" pitchFamily="34" charset="0"/>
                <a:ea typeface="Source Sans Pro" panose="020B0503030403020204" pitchFamily="34" charset="0"/>
              </a:rPr>
              <a:t>Power BI</a:t>
            </a:r>
            <a:r>
              <a:rPr lang="it-IT" b="1">
                <a:latin typeface="Source Sans Pro" panose="020B0503030403020204" pitchFamily="34" charset="0"/>
                <a:ea typeface="Source Sans Pro" panose="020B0503030403020204" pitchFamily="34" charset="0"/>
              </a:rPr>
              <a:t> </a:t>
            </a:r>
          </a:p>
        </p:txBody>
      </p:sp>
      <p:pic>
        <p:nvPicPr>
          <p:cNvPr id="4" name="Immagine 3" descr="Immagine che contiene giallo&#10;&#10;Descrizione generata automaticamente">
            <a:extLst>
              <a:ext uri="{FF2B5EF4-FFF2-40B4-BE49-F238E27FC236}">
                <a16:creationId xmlns:a16="http://schemas.microsoft.com/office/drawing/2014/main" id="{BD712C3A-B6E9-C207-29E1-DC791ECCB0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20225" y="432308"/>
            <a:ext cx="2330450" cy="1305052"/>
          </a:xfrm>
          <a:prstGeom prst="rect">
            <a:avLst/>
          </a:prstGeom>
        </p:spPr>
      </p:pic>
      <p:sp>
        <p:nvSpPr>
          <p:cNvPr id="3" name="CasellaDiTesto 2">
            <a:extLst>
              <a:ext uri="{FF2B5EF4-FFF2-40B4-BE49-F238E27FC236}">
                <a16:creationId xmlns:a16="http://schemas.microsoft.com/office/drawing/2014/main" id="{625C8DFB-6C6F-52C0-76E9-8B258F04F49E}"/>
              </a:ext>
            </a:extLst>
          </p:cNvPr>
          <p:cNvSpPr txBox="1"/>
          <p:nvPr/>
        </p:nvSpPr>
        <p:spPr>
          <a:xfrm>
            <a:off x="1097280" y="2192594"/>
            <a:ext cx="10058400" cy="3416320"/>
          </a:xfrm>
          <a:prstGeom prst="rect">
            <a:avLst/>
          </a:prstGeom>
          <a:noFill/>
        </p:spPr>
        <p:txBody>
          <a:bodyPr wrap="square" rtlCol="0">
            <a:spAutoFit/>
          </a:bodyPr>
          <a:lstStyle/>
          <a:p>
            <a:pPr>
              <a:buClr>
                <a:schemeClr val="accent2"/>
              </a:buClr>
            </a:pPr>
            <a:r>
              <a:rPr lang="it-IT" b="0" i="0" dirty="0" err="1">
                <a:solidFill>
                  <a:schemeClr val="tx1">
                    <a:lumMod val="85000"/>
                    <a:lumOff val="15000"/>
                  </a:schemeClr>
                </a:solidFill>
                <a:effectLst/>
                <a:latin typeface="Source Sans Pro" panose="020B0503030403020204" pitchFamily="34" charset="0"/>
                <a:ea typeface="Source Sans Pro" panose="020B0503030403020204" pitchFamily="34" charset="0"/>
              </a:rPr>
              <a:t>PowerBI</a:t>
            </a:r>
            <a:r>
              <a:rPr lang="it-IT" b="0" i="0" dirty="0">
                <a:solidFill>
                  <a:schemeClr val="tx1">
                    <a:lumMod val="85000"/>
                    <a:lumOff val="15000"/>
                  </a:schemeClr>
                </a:solidFill>
                <a:effectLst/>
                <a:latin typeface="Source Sans Pro" panose="020B0503030403020204" pitchFamily="34" charset="0"/>
                <a:ea typeface="Source Sans Pro" panose="020B0503030403020204" pitchFamily="34" charset="0"/>
              </a:rPr>
              <a:t> è una piattaforma di </a:t>
            </a:r>
            <a:r>
              <a:rPr lang="it-IT" b="1" i="0" dirty="0">
                <a:solidFill>
                  <a:schemeClr val="tx1">
                    <a:lumMod val="85000"/>
                    <a:lumOff val="15000"/>
                  </a:schemeClr>
                </a:solidFill>
                <a:effectLst/>
                <a:latin typeface="Source Sans Pro" panose="020B0503030403020204" pitchFamily="34" charset="0"/>
                <a:ea typeface="Source Sans Pro" panose="020B0503030403020204" pitchFamily="34" charset="0"/>
              </a:rPr>
              <a:t>analisi</a:t>
            </a:r>
            <a:r>
              <a:rPr lang="it-IT" b="0" i="0" dirty="0">
                <a:solidFill>
                  <a:schemeClr val="tx1">
                    <a:lumMod val="85000"/>
                    <a:lumOff val="15000"/>
                  </a:schemeClr>
                </a:solidFill>
                <a:effectLst/>
                <a:latin typeface="Source Sans Pro" panose="020B0503030403020204" pitchFamily="34" charset="0"/>
                <a:ea typeface="Source Sans Pro" panose="020B0503030403020204" pitchFamily="34" charset="0"/>
              </a:rPr>
              <a:t> e </a:t>
            </a:r>
            <a:r>
              <a:rPr lang="it-IT" b="1" i="0" dirty="0">
                <a:solidFill>
                  <a:schemeClr val="tx1">
                    <a:lumMod val="85000"/>
                    <a:lumOff val="15000"/>
                  </a:schemeClr>
                </a:solidFill>
                <a:effectLst/>
                <a:latin typeface="Source Sans Pro" panose="020B0503030403020204" pitchFamily="34" charset="0"/>
                <a:ea typeface="Source Sans Pro" panose="020B0503030403020204" pitchFamily="34" charset="0"/>
              </a:rPr>
              <a:t>visualizzazione</a:t>
            </a:r>
            <a:r>
              <a:rPr lang="it-IT" b="0" i="0" dirty="0">
                <a:solidFill>
                  <a:schemeClr val="tx1">
                    <a:lumMod val="85000"/>
                    <a:lumOff val="15000"/>
                  </a:schemeClr>
                </a:solidFill>
                <a:effectLst/>
                <a:latin typeface="Source Sans Pro" panose="020B0503030403020204" pitchFamily="34" charset="0"/>
                <a:ea typeface="Source Sans Pro" panose="020B0503030403020204" pitchFamily="34" charset="0"/>
              </a:rPr>
              <a:t> dei dati sviluppata da Microsoft. Si tratta di uno strumento potente e flessibile progettato per consentire agli utenti di connettersi a diverse fonti di dati, comprenderne i modelli e creare visualizzazioni interattive per prendere decisioni informate.</a:t>
            </a:r>
          </a:p>
          <a:p>
            <a:pPr>
              <a:buClr>
                <a:schemeClr val="accent2"/>
              </a:buClr>
            </a:pPr>
            <a:endParaRPr lang="it-IT" b="0" i="0" dirty="0">
              <a:solidFill>
                <a:schemeClr val="tx1">
                  <a:lumMod val="85000"/>
                  <a:lumOff val="15000"/>
                </a:schemeClr>
              </a:solidFill>
              <a:effectLst/>
              <a:latin typeface="Source Sans Pro" panose="020B0503030403020204" pitchFamily="34" charset="0"/>
              <a:ea typeface="Source Sans Pro" panose="020B0503030403020204" pitchFamily="34" charset="0"/>
            </a:endParaRPr>
          </a:p>
          <a:p>
            <a:pPr>
              <a:buClr>
                <a:schemeClr val="accent2"/>
              </a:buClr>
            </a:pPr>
            <a:r>
              <a:rPr lang="it-IT" dirty="0">
                <a:solidFill>
                  <a:schemeClr val="tx1">
                    <a:lumMod val="85000"/>
                    <a:lumOff val="15000"/>
                  </a:schemeClr>
                </a:solidFill>
                <a:latin typeface="Source Sans Pro" panose="020B0503030403020204" pitchFamily="34" charset="0"/>
                <a:ea typeface="Source Sans Pro" panose="020B0503030403020204" pitchFamily="34" charset="0"/>
              </a:rPr>
              <a:t>I punti forti di </a:t>
            </a:r>
            <a:r>
              <a:rPr lang="it-IT" dirty="0" err="1">
                <a:solidFill>
                  <a:schemeClr val="tx1">
                    <a:lumMod val="85000"/>
                    <a:lumOff val="15000"/>
                  </a:schemeClr>
                </a:solidFill>
                <a:latin typeface="Source Sans Pro" panose="020B0503030403020204" pitchFamily="34" charset="0"/>
                <a:ea typeface="Source Sans Pro" panose="020B0503030403020204" pitchFamily="34" charset="0"/>
              </a:rPr>
              <a:t>PowerBI</a:t>
            </a:r>
            <a:r>
              <a:rPr lang="it-IT" dirty="0">
                <a:solidFill>
                  <a:schemeClr val="tx1">
                    <a:lumMod val="85000"/>
                    <a:lumOff val="15000"/>
                  </a:schemeClr>
                </a:solidFill>
                <a:latin typeface="Source Sans Pro" panose="020B0503030403020204" pitchFamily="34" charset="0"/>
                <a:ea typeface="Source Sans Pro" panose="020B0503030403020204" pitchFamily="34" charset="0"/>
              </a:rPr>
              <a:t> sono:</a:t>
            </a:r>
          </a:p>
          <a:p>
            <a:pPr marL="285750" indent="-285750">
              <a:lnSpc>
                <a:spcPct val="200000"/>
              </a:lnSpc>
              <a:buClr>
                <a:schemeClr val="accent2"/>
              </a:buClr>
              <a:buFont typeface="Wingdings" panose="05000000000000000000" pitchFamily="2" charset="2"/>
              <a:buChar char="Ø"/>
            </a:pPr>
            <a:r>
              <a:rPr lang="it-IT" b="1" dirty="0">
                <a:solidFill>
                  <a:schemeClr val="tx1">
                    <a:lumMod val="85000"/>
                    <a:lumOff val="15000"/>
                  </a:schemeClr>
                </a:solidFill>
                <a:latin typeface="Source Sans Pro" panose="020B0503030403020204" pitchFamily="34" charset="0"/>
                <a:ea typeface="Source Sans Pro" panose="020B0503030403020204" pitchFamily="34" charset="0"/>
              </a:rPr>
              <a:t>Analisi dati intuitiva</a:t>
            </a:r>
            <a:r>
              <a:rPr lang="it-IT" dirty="0">
                <a:solidFill>
                  <a:schemeClr val="tx1">
                    <a:lumMod val="85000"/>
                    <a:lumOff val="15000"/>
                  </a:schemeClr>
                </a:solidFill>
                <a:latin typeface="Source Sans Pro" panose="020B0503030403020204" pitchFamily="34" charset="0"/>
                <a:ea typeface="Source Sans Pro" panose="020B0503030403020204" pitchFamily="34" charset="0"/>
              </a:rPr>
              <a:t>: Connessione a diverse fonti dati per creare report interattivi.</a:t>
            </a:r>
          </a:p>
          <a:p>
            <a:pPr marL="285750" indent="-285750">
              <a:lnSpc>
                <a:spcPct val="200000"/>
              </a:lnSpc>
              <a:buClr>
                <a:schemeClr val="accent2"/>
              </a:buClr>
              <a:buFont typeface="Wingdings" panose="05000000000000000000" pitchFamily="2" charset="2"/>
              <a:buChar char="Ø"/>
            </a:pPr>
            <a:r>
              <a:rPr lang="it-IT" b="1" dirty="0">
                <a:solidFill>
                  <a:schemeClr val="tx1">
                    <a:lumMod val="85000"/>
                    <a:lumOff val="15000"/>
                  </a:schemeClr>
                </a:solidFill>
                <a:latin typeface="Source Sans Pro" panose="020B0503030403020204" pitchFamily="34" charset="0"/>
                <a:ea typeface="Source Sans Pro" panose="020B0503030403020204" pitchFamily="34" charset="0"/>
              </a:rPr>
              <a:t>Visualizzazioni personalizzate</a:t>
            </a:r>
            <a:r>
              <a:rPr lang="it-IT" dirty="0">
                <a:solidFill>
                  <a:schemeClr val="tx1">
                    <a:lumMod val="85000"/>
                    <a:lumOff val="15000"/>
                  </a:schemeClr>
                </a:solidFill>
                <a:latin typeface="Source Sans Pro" panose="020B0503030403020204" pitchFamily="34" charset="0"/>
                <a:ea typeface="Source Sans Pro" panose="020B0503030403020204" pitchFamily="34" charset="0"/>
              </a:rPr>
              <a:t>: Grafici, mappe e tabelle per insights chiari.</a:t>
            </a:r>
          </a:p>
          <a:p>
            <a:pPr marL="285750" indent="-285750">
              <a:lnSpc>
                <a:spcPct val="200000"/>
              </a:lnSpc>
              <a:buClr>
                <a:schemeClr val="accent2"/>
              </a:buClr>
              <a:buFont typeface="Wingdings" panose="05000000000000000000" pitchFamily="2" charset="2"/>
              <a:buChar char="Ø"/>
            </a:pPr>
            <a:r>
              <a:rPr lang="it-IT" b="1" dirty="0">
                <a:solidFill>
                  <a:schemeClr val="tx1">
                    <a:lumMod val="85000"/>
                    <a:lumOff val="15000"/>
                  </a:schemeClr>
                </a:solidFill>
                <a:latin typeface="Source Sans Pro" panose="020B0503030403020204" pitchFamily="34" charset="0"/>
                <a:ea typeface="Source Sans Pro" panose="020B0503030403020204" pitchFamily="34" charset="0"/>
              </a:rPr>
              <a:t>Decisioni informate</a:t>
            </a:r>
            <a:r>
              <a:rPr lang="it-IT" dirty="0">
                <a:solidFill>
                  <a:schemeClr val="tx1">
                    <a:lumMod val="85000"/>
                    <a:lumOff val="15000"/>
                  </a:schemeClr>
                </a:solidFill>
                <a:latin typeface="Source Sans Pro" panose="020B0503030403020204" pitchFamily="34" charset="0"/>
                <a:ea typeface="Source Sans Pro" panose="020B0503030403020204" pitchFamily="34" charset="0"/>
              </a:rPr>
              <a:t>: Ottimizzazione aziendale attraverso analisi approfondite.</a:t>
            </a:r>
          </a:p>
          <a:p>
            <a:pPr marL="285750" indent="-285750">
              <a:buClr>
                <a:schemeClr val="accent2"/>
              </a:buClr>
              <a:buFont typeface="Wingdings" panose="05000000000000000000" pitchFamily="2" charset="2"/>
              <a:buChar char="Ø"/>
            </a:pPr>
            <a:endParaRPr lang="it-IT" dirty="0">
              <a:solidFill>
                <a:schemeClr val="tx1">
                  <a:lumMod val="85000"/>
                  <a:lumOff val="15000"/>
                </a:schemeClr>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63010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8F1FDB2-4697-2A95-8B78-0313E72CDD58}"/>
              </a:ext>
            </a:extLst>
          </p:cNvPr>
          <p:cNvSpPr>
            <a:spLocks noGrp="1"/>
          </p:cNvSpPr>
          <p:nvPr>
            <p:ph type="title"/>
          </p:nvPr>
        </p:nvSpPr>
        <p:spPr/>
        <p:txBody>
          <a:bodyPr/>
          <a:lstStyle/>
          <a:p>
            <a:r>
              <a:rPr lang="it-IT" b="1">
                <a:solidFill>
                  <a:schemeClr val="accent2"/>
                </a:solidFill>
                <a:latin typeface="Source Sans Pro" panose="020B0503030403020204" pitchFamily="34" charset="0"/>
                <a:ea typeface="Source Sans Pro" panose="020B0503030403020204" pitchFamily="34" charset="0"/>
              </a:rPr>
              <a:t>Power BI</a:t>
            </a:r>
            <a:r>
              <a:rPr lang="it-IT" b="1">
                <a:latin typeface="Source Sans Pro" panose="020B0503030403020204" pitchFamily="34" charset="0"/>
                <a:ea typeface="Source Sans Pro" panose="020B0503030403020204" pitchFamily="34" charset="0"/>
              </a:rPr>
              <a:t> </a:t>
            </a:r>
            <a:endParaRPr lang="it-IT" dirty="0"/>
          </a:p>
        </p:txBody>
      </p:sp>
      <p:pic>
        <p:nvPicPr>
          <p:cNvPr id="4" name="Immagine 3" descr="Immagine che contiene testo, schermata, diagramma, Diagramma&#10;&#10;Descrizione generata automaticamente">
            <a:extLst>
              <a:ext uri="{FF2B5EF4-FFF2-40B4-BE49-F238E27FC236}">
                <a16:creationId xmlns:a16="http://schemas.microsoft.com/office/drawing/2014/main" id="{DD2982DF-9401-26C2-FBF3-509C8292D529}"/>
              </a:ext>
            </a:extLst>
          </p:cNvPr>
          <p:cNvPicPr>
            <a:picLocks noChangeAspect="1"/>
          </p:cNvPicPr>
          <p:nvPr/>
        </p:nvPicPr>
        <p:blipFill rotWithShape="1">
          <a:blip r:embed="rId2">
            <a:extLst>
              <a:ext uri="{28A0092B-C50C-407E-A947-70E740481C1C}">
                <a14:useLocalDpi xmlns:a14="http://schemas.microsoft.com/office/drawing/2010/main" val="0"/>
              </a:ext>
            </a:extLst>
          </a:blip>
          <a:srcRect t="573" r="480"/>
          <a:stretch/>
        </p:blipFill>
        <p:spPr>
          <a:xfrm>
            <a:off x="1097280" y="2399071"/>
            <a:ext cx="5814797" cy="3077498"/>
          </a:xfrm>
          <a:prstGeom prst="rect">
            <a:avLst/>
          </a:prstGeom>
        </p:spPr>
      </p:pic>
      <p:sp>
        <p:nvSpPr>
          <p:cNvPr id="5" name="CasellaDiTesto 4">
            <a:extLst>
              <a:ext uri="{FF2B5EF4-FFF2-40B4-BE49-F238E27FC236}">
                <a16:creationId xmlns:a16="http://schemas.microsoft.com/office/drawing/2014/main" id="{79C806FA-031F-C986-7506-6677A084C2EA}"/>
              </a:ext>
            </a:extLst>
          </p:cNvPr>
          <p:cNvSpPr txBox="1"/>
          <p:nvPr/>
        </p:nvSpPr>
        <p:spPr>
          <a:xfrm>
            <a:off x="7427287" y="2517058"/>
            <a:ext cx="3667433" cy="2862322"/>
          </a:xfrm>
          <a:prstGeom prst="rect">
            <a:avLst/>
          </a:prstGeom>
          <a:noFill/>
        </p:spPr>
        <p:txBody>
          <a:bodyPr wrap="square" rtlCol="0">
            <a:spAutoFit/>
          </a:bodyPr>
          <a:lstStyle/>
          <a:p>
            <a:pPr marL="285750" indent="-285750" algn="just">
              <a:buClr>
                <a:schemeClr val="accent2"/>
              </a:buClr>
              <a:buFont typeface="Wingdings" panose="05000000000000000000" pitchFamily="2" charset="2"/>
              <a:buChar char="Ø"/>
            </a:pPr>
            <a:r>
              <a:rPr lang="it-IT" dirty="0">
                <a:solidFill>
                  <a:schemeClr val="tx1">
                    <a:lumMod val="85000"/>
                    <a:lumOff val="15000"/>
                  </a:schemeClr>
                </a:solidFill>
                <a:latin typeface="Source Sans Pro" panose="020B0503030403020204" pitchFamily="34" charset="0"/>
                <a:ea typeface="Source Sans Pro" panose="020B0503030403020204" pitchFamily="34" charset="0"/>
              </a:rPr>
              <a:t>Power BI offre diverse opzioni di </a:t>
            </a:r>
            <a:r>
              <a:rPr lang="it-IT" b="1" dirty="0">
                <a:solidFill>
                  <a:schemeClr val="tx1">
                    <a:lumMod val="85000"/>
                    <a:lumOff val="15000"/>
                  </a:schemeClr>
                </a:solidFill>
                <a:latin typeface="Source Sans Pro" panose="020B0503030403020204" pitchFamily="34" charset="0"/>
                <a:ea typeface="Source Sans Pro" panose="020B0503030403020204" pitchFamily="34" charset="0"/>
              </a:rPr>
              <a:t>visualizzazione</a:t>
            </a:r>
            <a:r>
              <a:rPr lang="it-IT" dirty="0">
                <a:solidFill>
                  <a:schemeClr val="tx1">
                    <a:lumMod val="85000"/>
                    <a:lumOff val="15000"/>
                  </a:schemeClr>
                </a:solidFill>
                <a:latin typeface="Source Sans Pro" panose="020B0503030403020204" pitchFamily="34" charset="0"/>
                <a:ea typeface="Source Sans Pro" panose="020B0503030403020204" pitchFamily="34" charset="0"/>
              </a:rPr>
              <a:t> che consentono di analizzare i dataset in modi diversi: grafici a barre, grafici a torta, mappe, grafici a dispersione e molte altre visualizzazioni per esplorare i dati, individuare tendenze e presentare </a:t>
            </a:r>
            <a:r>
              <a:rPr lang="it-IT" b="1" dirty="0">
                <a:solidFill>
                  <a:schemeClr val="tx1">
                    <a:lumMod val="85000"/>
                    <a:lumOff val="15000"/>
                  </a:schemeClr>
                </a:solidFill>
                <a:latin typeface="Source Sans Pro" panose="020B0503030403020204" pitchFamily="34" charset="0"/>
                <a:ea typeface="Source Sans Pro" panose="020B0503030403020204" pitchFamily="34" charset="0"/>
              </a:rPr>
              <a:t>informazioni</a:t>
            </a:r>
            <a:r>
              <a:rPr lang="it-IT" dirty="0">
                <a:solidFill>
                  <a:schemeClr val="tx1">
                    <a:lumMod val="85000"/>
                    <a:lumOff val="15000"/>
                  </a:schemeClr>
                </a:solidFill>
                <a:latin typeface="Source Sans Pro" panose="020B0503030403020204" pitchFamily="34" charset="0"/>
                <a:ea typeface="Source Sans Pro" panose="020B0503030403020204" pitchFamily="34" charset="0"/>
              </a:rPr>
              <a:t> in modo efficace.</a:t>
            </a:r>
            <a:endParaRPr lang="it-IT">
              <a:solidFill>
                <a:schemeClr val="tx1">
                  <a:lumMod val="85000"/>
                  <a:lumOff val="15000"/>
                </a:schemeClr>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1579210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B8797F-496A-10EE-A974-1AFE7A862B5C}"/>
              </a:ext>
            </a:extLst>
          </p:cNvPr>
          <p:cNvSpPr>
            <a:spLocks noGrp="1"/>
          </p:cNvSpPr>
          <p:nvPr>
            <p:ph type="title"/>
          </p:nvPr>
        </p:nvSpPr>
        <p:spPr/>
        <p:txBody>
          <a:bodyPr/>
          <a:lstStyle/>
          <a:p>
            <a:r>
              <a:rPr lang="it-IT" b="1">
                <a:solidFill>
                  <a:schemeClr val="accent2"/>
                </a:solidFill>
                <a:latin typeface="Source Sans Pro" panose="020B0503030403020204" pitchFamily="34" charset="0"/>
                <a:ea typeface="Source Sans Pro" panose="020B0503030403020204" pitchFamily="34" charset="0"/>
              </a:rPr>
              <a:t>Power BI</a:t>
            </a:r>
            <a:r>
              <a:rPr lang="it-IT" b="1">
                <a:latin typeface="Source Sans Pro" panose="020B0503030403020204" pitchFamily="34" charset="0"/>
                <a:ea typeface="Source Sans Pro" panose="020B0503030403020204" pitchFamily="34" charset="0"/>
              </a:rPr>
              <a:t> </a:t>
            </a:r>
            <a:endParaRPr lang="it-IT" dirty="0"/>
          </a:p>
        </p:txBody>
      </p:sp>
      <p:sp>
        <p:nvSpPr>
          <p:cNvPr id="4" name="CasellaDiTesto 3">
            <a:extLst>
              <a:ext uri="{FF2B5EF4-FFF2-40B4-BE49-F238E27FC236}">
                <a16:creationId xmlns:a16="http://schemas.microsoft.com/office/drawing/2014/main" id="{568DFB51-1867-2232-6756-3905AF80CC13}"/>
              </a:ext>
            </a:extLst>
          </p:cNvPr>
          <p:cNvSpPr txBox="1"/>
          <p:nvPr/>
        </p:nvSpPr>
        <p:spPr>
          <a:xfrm>
            <a:off x="934064" y="2002841"/>
            <a:ext cx="3923071" cy="3693319"/>
          </a:xfrm>
          <a:prstGeom prst="rect">
            <a:avLst/>
          </a:prstGeom>
          <a:noFill/>
        </p:spPr>
        <p:txBody>
          <a:bodyPr wrap="square">
            <a:spAutoFit/>
          </a:bodyPr>
          <a:lstStyle/>
          <a:p>
            <a:pPr algn="just"/>
            <a:endParaRPr lang="it-IT" dirty="0"/>
          </a:p>
          <a:p>
            <a:pPr marL="285750" indent="-285750" algn="just">
              <a:buClr>
                <a:schemeClr val="accent2"/>
              </a:buClr>
              <a:buFont typeface="Wingdings" panose="05000000000000000000" pitchFamily="2" charset="2"/>
              <a:buChar char="Ø"/>
            </a:pPr>
            <a:r>
              <a:rPr lang="it-IT" dirty="0">
                <a:solidFill>
                  <a:schemeClr val="tx1">
                    <a:lumMod val="85000"/>
                    <a:lumOff val="15000"/>
                  </a:schemeClr>
                </a:solidFill>
                <a:latin typeface="Source Sans Pro" panose="020B0503030403020204" pitchFamily="34" charset="0"/>
                <a:ea typeface="Source Sans Pro" panose="020B0503030403020204" pitchFamily="34" charset="0"/>
              </a:rPr>
              <a:t>Gli strumenti di Power BI sono </a:t>
            </a:r>
            <a:r>
              <a:rPr lang="it-IT" b="1" dirty="0">
                <a:solidFill>
                  <a:schemeClr val="tx1">
                    <a:lumMod val="85000"/>
                    <a:lumOff val="15000"/>
                  </a:schemeClr>
                </a:solidFill>
                <a:latin typeface="Source Sans Pro" panose="020B0503030403020204" pitchFamily="34" charset="0"/>
                <a:ea typeface="Source Sans Pro" panose="020B0503030403020204" pitchFamily="34" charset="0"/>
              </a:rPr>
              <a:t>interattivi</a:t>
            </a:r>
            <a:r>
              <a:rPr lang="it-IT" dirty="0">
                <a:solidFill>
                  <a:schemeClr val="tx1">
                    <a:lumMod val="85000"/>
                    <a:lumOff val="15000"/>
                  </a:schemeClr>
                </a:solidFill>
                <a:latin typeface="Source Sans Pro" panose="020B0503030403020204" pitchFamily="34" charset="0"/>
                <a:ea typeface="Source Sans Pro" panose="020B0503030403020204" pitchFamily="34" charset="0"/>
              </a:rPr>
              <a:t>, consentendo agli utenti di esplorare i dati in modo dinamico. Le visualizzazioni si adattano alle scelte e ai filtri dell'utente: se sceglie di visualizzare dati specifici o applicare </a:t>
            </a:r>
            <a:r>
              <a:rPr lang="it-IT" b="1" dirty="0">
                <a:solidFill>
                  <a:schemeClr val="tx1">
                    <a:lumMod val="85000"/>
                    <a:lumOff val="15000"/>
                  </a:schemeClr>
                </a:solidFill>
                <a:latin typeface="Source Sans Pro" panose="020B0503030403020204" pitchFamily="34" charset="0"/>
                <a:ea typeface="Source Sans Pro" panose="020B0503030403020204" pitchFamily="34" charset="0"/>
              </a:rPr>
              <a:t>filtri</a:t>
            </a:r>
            <a:r>
              <a:rPr lang="it-IT" dirty="0">
                <a:solidFill>
                  <a:schemeClr val="tx1">
                    <a:lumMod val="85000"/>
                    <a:lumOff val="15000"/>
                  </a:schemeClr>
                </a:solidFill>
                <a:latin typeface="Source Sans Pro" panose="020B0503030403020204" pitchFamily="34" charset="0"/>
                <a:ea typeface="Source Sans Pro" panose="020B0503030403020204" pitchFamily="34" charset="0"/>
              </a:rPr>
              <a:t>, le visualizzazioni si aggiornano istantaneamente per mostrare solo ciò che è stato selezionato, offrendo un'analisi </a:t>
            </a:r>
            <a:r>
              <a:rPr lang="it-IT" b="1" dirty="0">
                <a:solidFill>
                  <a:schemeClr val="tx1">
                    <a:lumMod val="85000"/>
                    <a:lumOff val="15000"/>
                  </a:schemeClr>
                </a:solidFill>
                <a:latin typeface="Source Sans Pro" panose="020B0503030403020204" pitchFamily="34" charset="0"/>
                <a:ea typeface="Source Sans Pro" panose="020B0503030403020204" pitchFamily="34" charset="0"/>
              </a:rPr>
              <a:t>personalizzata</a:t>
            </a:r>
            <a:r>
              <a:rPr lang="it-IT" dirty="0">
                <a:solidFill>
                  <a:schemeClr val="tx1">
                    <a:lumMod val="85000"/>
                    <a:lumOff val="15000"/>
                  </a:schemeClr>
                </a:solidFill>
                <a:latin typeface="Source Sans Pro" panose="020B0503030403020204" pitchFamily="34" charset="0"/>
                <a:ea typeface="Source Sans Pro" panose="020B0503030403020204" pitchFamily="34" charset="0"/>
              </a:rPr>
              <a:t> e </a:t>
            </a:r>
            <a:r>
              <a:rPr lang="it-IT" b="1" dirty="0">
                <a:solidFill>
                  <a:schemeClr val="tx1">
                    <a:lumMod val="85000"/>
                    <a:lumOff val="15000"/>
                  </a:schemeClr>
                </a:solidFill>
                <a:latin typeface="Source Sans Pro" panose="020B0503030403020204" pitchFamily="34" charset="0"/>
                <a:ea typeface="Source Sans Pro" panose="020B0503030403020204" pitchFamily="34" charset="0"/>
              </a:rPr>
              <a:t>immediata</a:t>
            </a:r>
            <a:r>
              <a:rPr lang="it-IT" dirty="0">
                <a:solidFill>
                  <a:schemeClr val="tx1">
                    <a:lumMod val="85000"/>
                    <a:lumOff val="15000"/>
                  </a:schemeClr>
                </a:solidFill>
                <a:latin typeface="Source Sans Pro" panose="020B0503030403020204" pitchFamily="34" charset="0"/>
                <a:ea typeface="Source Sans Pro" panose="020B0503030403020204" pitchFamily="34" charset="0"/>
              </a:rPr>
              <a:t>.</a:t>
            </a:r>
          </a:p>
        </p:txBody>
      </p:sp>
      <p:pic>
        <p:nvPicPr>
          <p:cNvPr id="6" name="Immagine 5" descr="Immagine che contiene testo, schermata, diagramma, cerchio&#10;&#10;Descrizione generata automaticamente">
            <a:extLst>
              <a:ext uri="{FF2B5EF4-FFF2-40B4-BE49-F238E27FC236}">
                <a16:creationId xmlns:a16="http://schemas.microsoft.com/office/drawing/2014/main" id="{CCC0D172-DD9F-207E-074D-F0FE1A7389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7135" y="2002841"/>
            <a:ext cx="6956703" cy="3896514"/>
          </a:xfrm>
          <a:prstGeom prst="rect">
            <a:avLst/>
          </a:prstGeom>
        </p:spPr>
      </p:pic>
    </p:spTree>
    <p:extLst>
      <p:ext uri="{BB962C8B-B14F-4D97-AF65-F5344CB8AC3E}">
        <p14:creationId xmlns:p14="http://schemas.microsoft.com/office/powerpoint/2010/main" val="42268280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B8797F-496A-10EE-A974-1AFE7A862B5C}"/>
              </a:ext>
            </a:extLst>
          </p:cNvPr>
          <p:cNvSpPr>
            <a:spLocks noGrp="1"/>
          </p:cNvSpPr>
          <p:nvPr>
            <p:ph type="title"/>
          </p:nvPr>
        </p:nvSpPr>
        <p:spPr/>
        <p:txBody>
          <a:bodyPr/>
          <a:lstStyle/>
          <a:p>
            <a:r>
              <a:rPr lang="it-IT" b="1" dirty="0">
                <a:solidFill>
                  <a:schemeClr val="accent2"/>
                </a:solidFill>
                <a:latin typeface="Source Sans Pro" panose="020B0503030403020204" pitchFamily="34" charset="0"/>
                <a:ea typeface="Source Sans Pro" panose="020B0503030403020204" pitchFamily="34" charset="0"/>
              </a:rPr>
              <a:t>Power BI</a:t>
            </a:r>
            <a:r>
              <a:rPr lang="it-IT" b="1" dirty="0">
                <a:latin typeface="Source Sans Pro" panose="020B0503030403020204" pitchFamily="34" charset="0"/>
                <a:ea typeface="Source Sans Pro" panose="020B0503030403020204" pitchFamily="34" charset="0"/>
              </a:rPr>
              <a:t> </a:t>
            </a:r>
            <a:endParaRPr lang="it-IT" dirty="0"/>
          </a:p>
        </p:txBody>
      </p:sp>
      <p:pic>
        <p:nvPicPr>
          <p:cNvPr id="8" name="Immagine 7" descr="Immagine che contiene testo, schermata, numero, Carattere&#10;&#10;Descrizione generata automaticamente">
            <a:extLst>
              <a:ext uri="{FF2B5EF4-FFF2-40B4-BE49-F238E27FC236}">
                <a16:creationId xmlns:a16="http://schemas.microsoft.com/office/drawing/2014/main" id="{52544667-DFE6-436C-4A0B-01D2F2FA3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2019472"/>
            <a:ext cx="5510818" cy="3781561"/>
          </a:xfrm>
          <a:prstGeom prst="rect">
            <a:avLst/>
          </a:prstGeom>
        </p:spPr>
      </p:pic>
      <p:sp>
        <p:nvSpPr>
          <p:cNvPr id="10" name="CasellaDiTesto 9">
            <a:extLst>
              <a:ext uri="{FF2B5EF4-FFF2-40B4-BE49-F238E27FC236}">
                <a16:creationId xmlns:a16="http://schemas.microsoft.com/office/drawing/2014/main" id="{DD65B052-9B2C-62F8-AC1C-4865CC3D331D}"/>
              </a:ext>
            </a:extLst>
          </p:cNvPr>
          <p:cNvSpPr txBox="1"/>
          <p:nvPr/>
        </p:nvSpPr>
        <p:spPr>
          <a:xfrm>
            <a:off x="6774426" y="2202092"/>
            <a:ext cx="4562988" cy="3416320"/>
          </a:xfrm>
          <a:prstGeom prst="rect">
            <a:avLst/>
          </a:prstGeom>
          <a:noFill/>
        </p:spPr>
        <p:txBody>
          <a:bodyPr wrap="square">
            <a:spAutoFit/>
          </a:bodyPr>
          <a:lstStyle/>
          <a:p>
            <a:pPr marL="285750" indent="-285750" algn="just">
              <a:buClr>
                <a:schemeClr val="accent2"/>
              </a:buClr>
              <a:buFont typeface="Wingdings" panose="05000000000000000000" pitchFamily="2" charset="2"/>
              <a:buChar char="Ø"/>
            </a:pPr>
            <a:r>
              <a:rPr lang="it-IT" dirty="0">
                <a:solidFill>
                  <a:schemeClr val="tx1">
                    <a:lumMod val="85000"/>
                    <a:lumOff val="15000"/>
                  </a:schemeClr>
                </a:solidFill>
                <a:latin typeface="Source Sans Pro" panose="020B0503030403020204" pitchFamily="34" charset="0"/>
                <a:ea typeface="Source Sans Pro" panose="020B0503030403020204" pitchFamily="34" charset="0"/>
              </a:rPr>
              <a:t>L'istogramma a colonne raggruppate mostra la distribuzione delle vendite globali di videogiochi, evidenziando che il gioco più venduto è Wii Sports, con una predominanza significativa delle vendite in Nord America. </a:t>
            </a:r>
          </a:p>
          <a:p>
            <a:pPr marL="285750" indent="-285750" algn="just">
              <a:buClr>
                <a:schemeClr val="accent2"/>
              </a:buClr>
              <a:buFont typeface="Wingdings" panose="05000000000000000000" pitchFamily="2" charset="2"/>
              <a:buChar char="Ø"/>
            </a:pPr>
            <a:endParaRPr lang="it-IT" dirty="0">
              <a:solidFill>
                <a:schemeClr val="tx1">
                  <a:lumMod val="85000"/>
                  <a:lumOff val="15000"/>
                </a:schemeClr>
              </a:solidFill>
              <a:latin typeface="Source Sans Pro" panose="020B0503030403020204" pitchFamily="34" charset="0"/>
              <a:ea typeface="Source Sans Pro" panose="020B0503030403020204" pitchFamily="34" charset="0"/>
            </a:endParaRPr>
          </a:p>
          <a:p>
            <a:pPr marL="285750" indent="-285750" algn="just">
              <a:buClr>
                <a:schemeClr val="accent2"/>
              </a:buClr>
              <a:buFont typeface="Wingdings" panose="05000000000000000000" pitchFamily="2" charset="2"/>
              <a:buChar char="Ø"/>
            </a:pPr>
            <a:r>
              <a:rPr lang="it-IT" dirty="0">
                <a:solidFill>
                  <a:schemeClr val="tx1">
                    <a:lumMod val="85000"/>
                    <a:lumOff val="15000"/>
                  </a:schemeClr>
                </a:solidFill>
                <a:latin typeface="Source Sans Pro" panose="020B0503030403020204" pitchFamily="34" charset="0"/>
                <a:ea typeface="Source Sans Pro" panose="020B0503030403020204" pitchFamily="34" charset="0"/>
              </a:rPr>
              <a:t>Inoltre, da questa visualizzazione si evince come il mercato nordamericano sia quello di maggiore rilevanza globale, a differenza di quello giapponese che influisce meno sulle vendite totali.</a:t>
            </a:r>
          </a:p>
        </p:txBody>
      </p:sp>
    </p:spTree>
    <p:extLst>
      <p:ext uri="{BB962C8B-B14F-4D97-AF65-F5344CB8AC3E}">
        <p14:creationId xmlns:p14="http://schemas.microsoft.com/office/powerpoint/2010/main" val="2813946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B8797F-496A-10EE-A974-1AFE7A862B5C}"/>
              </a:ext>
            </a:extLst>
          </p:cNvPr>
          <p:cNvSpPr>
            <a:spLocks noGrp="1"/>
          </p:cNvSpPr>
          <p:nvPr>
            <p:ph type="title"/>
          </p:nvPr>
        </p:nvSpPr>
        <p:spPr/>
        <p:txBody>
          <a:bodyPr/>
          <a:lstStyle/>
          <a:p>
            <a:r>
              <a:rPr lang="it-IT" b="1">
                <a:solidFill>
                  <a:schemeClr val="accent2"/>
                </a:solidFill>
                <a:latin typeface="Source Sans Pro" panose="020B0503030403020204" pitchFamily="34" charset="0"/>
                <a:ea typeface="Source Sans Pro" panose="020B0503030403020204" pitchFamily="34" charset="0"/>
              </a:rPr>
              <a:t>Power BI</a:t>
            </a:r>
            <a:r>
              <a:rPr lang="it-IT" b="1">
                <a:latin typeface="Source Sans Pro" panose="020B0503030403020204" pitchFamily="34" charset="0"/>
                <a:ea typeface="Source Sans Pro" panose="020B0503030403020204" pitchFamily="34" charset="0"/>
              </a:rPr>
              <a:t> </a:t>
            </a:r>
            <a:endParaRPr lang="it-IT" dirty="0"/>
          </a:p>
        </p:txBody>
      </p:sp>
      <p:pic>
        <p:nvPicPr>
          <p:cNvPr id="4" name="Immagine 3" descr="Immagine che contiene testo, diagramma, Diagramma, linea&#10;&#10;Descrizione generata automaticamente">
            <a:extLst>
              <a:ext uri="{FF2B5EF4-FFF2-40B4-BE49-F238E27FC236}">
                <a16:creationId xmlns:a16="http://schemas.microsoft.com/office/drawing/2014/main" id="{02CB17C1-41B4-9BF9-E764-955EA58556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161813"/>
            <a:ext cx="5256923" cy="3550729"/>
          </a:xfrm>
          <a:prstGeom prst="rect">
            <a:avLst/>
          </a:prstGeom>
        </p:spPr>
      </p:pic>
      <p:sp>
        <p:nvSpPr>
          <p:cNvPr id="6" name="CasellaDiTesto 5">
            <a:extLst>
              <a:ext uri="{FF2B5EF4-FFF2-40B4-BE49-F238E27FC236}">
                <a16:creationId xmlns:a16="http://schemas.microsoft.com/office/drawing/2014/main" id="{23DED64C-3F42-778E-847B-BF40B9C0DC68}"/>
              </a:ext>
            </a:extLst>
          </p:cNvPr>
          <p:cNvSpPr txBox="1"/>
          <p:nvPr/>
        </p:nvSpPr>
        <p:spPr>
          <a:xfrm>
            <a:off x="1025890" y="2161813"/>
            <a:ext cx="4607994" cy="3416320"/>
          </a:xfrm>
          <a:prstGeom prst="rect">
            <a:avLst/>
          </a:prstGeom>
          <a:noFill/>
        </p:spPr>
        <p:txBody>
          <a:bodyPr wrap="square">
            <a:spAutoFit/>
          </a:bodyPr>
          <a:lstStyle/>
          <a:p>
            <a:pPr marL="285750" indent="-285750">
              <a:buClr>
                <a:schemeClr val="accent2"/>
              </a:buClr>
              <a:buFont typeface="Wingdings" panose="05000000000000000000" pitchFamily="2" charset="2"/>
              <a:buChar char="Ø"/>
            </a:pPr>
            <a:r>
              <a:rPr lang="it-IT">
                <a:solidFill>
                  <a:schemeClr val="tx1">
                    <a:lumMod val="85000"/>
                    <a:lumOff val="15000"/>
                  </a:schemeClr>
                </a:solidFill>
                <a:latin typeface="Source Sans Pro" panose="020B0503030403020204" pitchFamily="34" charset="0"/>
                <a:ea typeface="Source Sans Pro" panose="020B0503030403020204" pitchFamily="34" charset="0"/>
              </a:rPr>
              <a:t>Il grafico a linea confronta l'andamento delle vendite globali, nordamericane, europee, giapponesi e di altri mercati in relazione all'anno di rilascio dei videogiochi. Questa visualizzazione permette di analizzare come le vendite si sono evolute nel tempo in diverse regioni, offrendo un quadro completo delle prestazioni dei giochi nei vari mercati nel corso degli anni. Mostra chiaramente le tendenze di vendita nei diversi contesti geografici nel settore dei videogiochi.</a:t>
            </a:r>
          </a:p>
        </p:txBody>
      </p:sp>
    </p:spTree>
    <p:extLst>
      <p:ext uri="{BB962C8B-B14F-4D97-AF65-F5344CB8AC3E}">
        <p14:creationId xmlns:p14="http://schemas.microsoft.com/office/powerpoint/2010/main" val="24049306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B8797F-496A-10EE-A974-1AFE7A862B5C}"/>
              </a:ext>
            </a:extLst>
          </p:cNvPr>
          <p:cNvSpPr>
            <a:spLocks noGrp="1"/>
          </p:cNvSpPr>
          <p:nvPr>
            <p:ph type="title"/>
          </p:nvPr>
        </p:nvSpPr>
        <p:spPr/>
        <p:txBody>
          <a:bodyPr/>
          <a:lstStyle/>
          <a:p>
            <a:r>
              <a:rPr lang="it-IT" b="1">
                <a:solidFill>
                  <a:schemeClr val="accent2"/>
                </a:solidFill>
                <a:latin typeface="Source Sans Pro" panose="020B0503030403020204" pitchFamily="34" charset="0"/>
                <a:ea typeface="Source Sans Pro" panose="020B0503030403020204" pitchFamily="34" charset="0"/>
              </a:rPr>
              <a:t>Power BI</a:t>
            </a:r>
            <a:r>
              <a:rPr lang="it-IT" b="1">
                <a:latin typeface="Source Sans Pro" panose="020B0503030403020204" pitchFamily="34" charset="0"/>
                <a:ea typeface="Source Sans Pro" panose="020B0503030403020204" pitchFamily="34" charset="0"/>
              </a:rPr>
              <a:t> </a:t>
            </a:r>
            <a:endParaRPr lang="it-IT"/>
          </a:p>
        </p:txBody>
      </p:sp>
      <p:pic>
        <p:nvPicPr>
          <p:cNvPr id="12" name="Immagine 11" descr="Immagine che contiene testo, diagramma, Diagramma, linea&#10;&#10;Descrizione generata automaticamente">
            <a:extLst>
              <a:ext uri="{FF2B5EF4-FFF2-40B4-BE49-F238E27FC236}">
                <a16:creationId xmlns:a16="http://schemas.microsoft.com/office/drawing/2014/main" id="{2DC38F5B-D482-5971-EF94-ABDF996F0B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8064" y="1816018"/>
            <a:ext cx="7509018" cy="4185907"/>
          </a:xfrm>
          <a:prstGeom prst="rect">
            <a:avLst/>
          </a:prstGeom>
        </p:spPr>
      </p:pic>
    </p:spTree>
    <p:extLst>
      <p:ext uri="{BB962C8B-B14F-4D97-AF65-F5344CB8AC3E}">
        <p14:creationId xmlns:p14="http://schemas.microsoft.com/office/powerpoint/2010/main" val="3597643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1B8797F-496A-10EE-A974-1AFE7A862B5C}"/>
              </a:ext>
            </a:extLst>
          </p:cNvPr>
          <p:cNvSpPr>
            <a:spLocks noGrp="1"/>
          </p:cNvSpPr>
          <p:nvPr>
            <p:ph type="title"/>
          </p:nvPr>
        </p:nvSpPr>
        <p:spPr/>
        <p:txBody>
          <a:bodyPr/>
          <a:lstStyle/>
          <a:p>
            <a:r>
              <a:rPr lang="it-IT" b="1">
                <a:solidFill>
                  <a:schemeClr val="accent2"/>
                </a:solidFill>
                <a:latin typeface="Source Sans Pro" panose="020B0503030403020204" pitchFamily="34" charset="0"/>
                <a:ea typeface="Source Sans Pro" panose="020B0503030403020204" pitchFamily="34" charset="0"/>
              </a:rPr>
              <a:t>Power BI</a:t>
            </a:r>
            <a:r>
              <a:rPr lang="it-IT" b="1">
                <a:latin typeface="Source Sans Pro" panose="020B0503030403020204" pitchFamily="34" charset="0"/>
                <a:ea typeface="Source Sans Pro" panose="020B0503030403020204" pitchFamily="34" charset="0"/>
              </a:rPr>
              <a:t> </a:t>
            </a:r>
            <a:endParaRPr lang="it-IT"/>
          </a:p>
        </p:txBody>
      </p:sp>
      <p:pic>
        <p:nvPicPr>
          <p:cNvPr id="4" name="Immagine 3" descr="Immagine che contiene testo, schermata, Policromia, diagramma&#10;&#10;Descrizione generata automaticamente">
            <a:extLst>
              <a:ext uri="{FF2B5EF4-FFF2-40B4-BE49-F238E27FC236}">
                <a16:creationId xmlns:a16="http://schemas.microsoft.com/office/drawing/2014/main" id="{DCD4E579-C96B-6EF0-955E-6DF65C85FCE1}"/>
              </a:ext>
            </a:extLst>
          </p:cNvPr>
          <p:cNvPicPr>
            <a:picLocks noChangeAspect="1"/>
          </p:cNvPicPr>
          <p:nvPr/>
        </p:nvPicPr>
        <p:blipFill rotWithShape="1">
          <a:blip r:embed="rId2">
            <a:extLst>
              <a:ext uri="{28A0092B-C50C-407E-A947-70E740481C1C}">
                <a14:useLocalDpi xmlns:a14="http://schemas.microsoft.com/office/drawing/2010/main" val="0"/>
              </a:ext>
            </a:extLst>
          </a:blip>
          <a:srcRect l="13872"/>
          <a:stretch/>
        </p:blipFill>
        <p:spPr>
          <a:xfrm>
            <a:off x="730181" y="1962000"/>
            <a:ext cx="5782396" cy="3600000"/>
          </a:xfrm>
          <a:prstGeom prst="rect">
            <a:avLst/>
          </a:prstGeom>
        </p:spPr>
      </p:pic>
      <p:sp>
        <p:nvSpPr>
          <p:cNvPr id="8" name="CasellaDiTesto 7">
            <a:extLst>
              <a:ext uri="{FF2B5EF4-FFF2-40B4-BE49-F238E27FC236}">
                <a16:creationId xmlns:a16="http://schemas.microsoft.com/office/drawing/2014/main" id="{34D504D0-73F0-E6F6-A299-3F6F096F470A}"/>
              </a:ext>
            </a:extLst>
          </p:cNvPr>
          <p:cNvSpPr txBox="1"/>
          <p:nvPr/>
        </p:nvSpPr>
        <p:spPr>
          <a:xfrm>
            <a:off x="6416531" y="2011752"/>
            <a:ext cx="4827639" cy="4247317"/>
          </a:xfrm>
          <a:prstGeom prst="rect">
            <a:avLst/>
          </a:prstGeom>
          <a:noFill/>
        </p:spPr>
        <p:txBody>
          <a:bodyPr wrap="square">
            <a:spAutoFit/>
          </a:bodyPr>
          <a:lstStyle/>
          <a:p>
            <a:pPr marL="285750" indent="-285750">
              <a:buClr>
                <a:schemeClr val="accent2"/>
              </a:buClr>
              <a:buFont typeface="Wingdings" panose="05000000000000000000" pitchFamily="2" charset="2"/>
              <a:buChar char="Ø"/>
            </a:pPr>
            <a:r>
              <a:rPr lang="it-IT">
                <a:solidFill>
                  <a:schemeClr val="tx1">
                    <a:lumMod val="85000"/>
                    <a:lumOff val="15000"/>
                  </a:schemeClr>
                </a:solidFill>
                <a:latin typeface="Source Sans Pro" panose="020B0503030403020204" pitchFamily="34" charset="0"/>
                <a:ea typeface="Source Sans Pro" panose="020B0503030403020204" pitchFamily="34" charset="0"/>
              </a:rPr>
              <a:t>Il grafico a torta interattivo rappresenta le vendite globali dei videogiochi suddivise per piattaforma. </a:t>
            </a:r>
          </a:p>
          <a:p>
            <a:pPr marL="285750" indent="-285750">
              <a:buClr>
                <a:schemeClr val="accent2"/>
              </a:buClr>
              <a:buFont typeface="Wingdings" panose="05000000000000000000" pitchFamily="2" charset="2"/>
              <a:buChar char="Ø"/>
            </a:pPr>
            <a:endParaRPr lang="it-IT">
              <a:solidFill>
                <a:schemeClr val="tx1">
                  <a:lumMod val="85000"/>
                  <a:lumOff val="15000"/>
                </a:schemeClr>
              </a:solidFill>
              <a:latin typeface="Source Sans Pro" panose="020B0503030403020204" pitchFamily="34" charset="0"/>
              <a:ea typeface="Source Sans Pro" panose="020B0503030403020204" pitchFamily="34" charset="0"/>
            </a:endParaRPr>
          </a:p>
          <a:p>
            <a:pPr marL="285750" indent="-285750">
              <a:buClr>
                <a:schemeClr val="accent2"/>
              </a:buClr>
              <a:buFont typeface="Wingdings" panose="05000000000000000000" pitchFamily="2" charset="2"/>
              <a:buChar char="Ø"/>
            </a:pPr>
            <a:r>
              <a:rPr lang="it-IT">
                <a:solidFill>
                  <a:schemeClr val="tx1">
                    <a:lumMod val="85000"/>
                    <a:lumOff val="15000"/>
                  </a:schemeClr>
                </a:solidFill>
                <a:latin typeface="Source Sans Pro" panose="020B0503030403020204" pitchFamily="34" charset="0"/>
                <a:ea typeface="Source Sans Pro" panose="020B0503030403020204" pitchFamily="34" charset="0"/>
              </a:rPr>
              <a:t>Ogni fetta del grafico rappresenta la proporzione delle vendite globali attribuibili a una specifica piattaforma. </a:t>
            </a:r>
          </a:p>
          <a:p>
            <a:pPr marL="285750" indent="-285750">
              <a:buClr>
                <a:schemeClr val="accent2"/>
              </a:buClr>
              <a:buFont typeface="Wingdings" panose="05000000000000000000" pitchFamily="2" charset="2"/>
              <a:buChar char="Ø"/>
            </a:pPr>
            <a:endParaRPr lang="it-IT">
              <a:solidFill>
                <a:schemeClr val="tx1">
                  <a:lumMod val="85000"/>
                  <a:lumOff val="15000"/>
                </a:schemeClr>
              </a:solidFill>
              <a:latin typeface="Source Sans Pro" panose="020B0503030403020204" pitchFamily="34" charset="0"/>
              <a:ea typeface="Source Sans Pro" panose="020B0503030403020204" pitchFamily="34" charset="0"/>
            </a:endParaRPr>
          </a:p>
          <a:p>
            <a:pPr marL="285750" indent="-285750">
              <a:buClr>
                <a:schemeClr val="accent2"/>
              </a:buClr>
              <a:buFont typeface="Wingdings" panose="05000000000000000000" pitchFamily="2" charset="2"/>
              <a:buChar char="Ø"/>
            </a:pPr>
            <a:r>
              <a:rPr lang="it-IT">
                <a:solidFill>
                  <a:schemeClr val="tx1">
                    <a:lumMod val="85000"/>
                    <a:lumOff val="15000"/>
                  </a:schemeClr>
                </a:solidFill>
                <a:latin typeface="Source Sans Pro" panose="020B0503030403020204" pitchFamily="34" charset="0"/>
                <a:ea typeface="Source Sans Pro" panose="020B0503030403020204" pitchFamily="34" charset="0"/>
              </a:rPr>
              <a:t>Gli utenti possono esaminare facilmente la distribuzione percentuale delle vendite globali tra diverse piattaforme, evidenziando visivamente quali piattaforme hanno contribuito maggiormente o minormente alle vendite complessive nel settore dei videogiochi.</a:t>
            </a:r>
          </a:p>
        </p:txBody>
      </p:sp>
    </p:spTree>
    <p:extLst>
      <p:ext uri="{BB962C8B-B14F-4D97-AF65-F5344CB8AC3E}">
        <p14:creationId xmlns:p14="http://schemas.microsoft.com/office/powerpoint/2010/main" val="3323293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CECF0FC6-D57B-48B6-9036-F4FFD91A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D4F1999-3251-1997-430F-5E2C8C273118}"/>
              </a:ext>
            </a:extLst>
          </p:cNvPr>
          <p:cNvSpPr>
            <a:spLocks noGrp="1"/>
          </p:cNvSpPr>
          <p:nvPr>
            <p:ph type="title"/>
          </p:nvPr>
        </p:nvSpPr>
        <p:spPr>
          <a:xfrm>
            <a:off x="913108" y="286603"/>
            <a:ext cx="6750987" cy="1450757"/>
          </a:xfrm>
        </p:spPr>
        <p:txBody>
          <a:bodyPr>
            <a:normAutofit/>
          </a:bodyPr>
          <a:lstStyle/>
          <a:p>
            <a:r>
              <a:rPr lang="it-IT" b="1">
                <a:solidFill>
                  <a:schemeClr val="accent2"/>
                </a:solidFill>
                <a:latin typeface="Source Sans Pro" panose="020B0503030403020204" pitchFamily="34" charset="0"/>
                <a:ea typeface="Source Sans Pro" panose="020B0503030403020204" pitchFamily="34" charset="0"/>
              </a:rPr>
              <a:t>Informazioni sul Dataset </a:t>
            </a:r>
          </a:p>
        </p:txBody>
      </p:sp>
      <p:sp>
        <p:nvSpPr>
          <p:cNvPr id="3" name="Segnaposto contenuto 2">
            <a:extLst>
              <a:ext uri="{FF2B5EF4-FFF2-40B4-BE49-F238E27FC236}">
                <a16:creationId xmlns:a16="http://schemas.microsoft.com/office/drawing/2014/main" id="{678ACA00-6114-E1AC-F64F-CF187338F28B}"/>
              </a:ext>
            </a:extLst>
          </p:cNvPr>
          <p:cNvSpPr>
            <a:spLocks noGrp="1"/>
          </p:cNvSpPr>
          <p:nvPr>
            <p:ph idx="1"/>
          </p:nvPr>
        </p:nvSpPr>
        <p:spPr>
          <a:xfrm>
            <a:off x="975348" y="2300761"/>
            <a:ext cx="6167659" cy="3431421"/>
          </a:xfrm>
        </p:spPr>
        <p:txBody>
          <a:bodyPr vert="horz" lIns="0" tIns="45720" rIns="0" bIns="45720" rtlCol="0" anchor="t">
            <a:normAutofit/>
          </a:bodyPr>
          <a:lstStyle/>
          <a:p>
            <a:pPr marL="285750" indent="-285750" defTabSz="457200">
              <a:lnSpc>
                <a:spcPct val="110000"/>
              </a:lnSpc>
              <a:buClr>
                <a:schemeClr val="accent2"/>
              </a:buClr>
              <a:buFont typeface="Wingdings" panose="05000000000000000000" pitchFamily="2" charset="2"/>
              <a:buChar char="Ø"/>
            </a:pPr>
            <a:r>
              <a:rPr lang="it-IT" sz="1800" dirty="0">
                <a:solidFill>
                  <a:schemeClr val="tx1">
                    <a:lumMod val="85000"/>
                    <a:lumOff val="15000"/>
                  </a:schemeClr>
                </a:solidFill>
                <a:latin typeface="Source Sans Pro" panose="020B0503030403020204" pitchFamily="34" charset="0"/>
                <a:ea typeface="Source Sans Pro" panose="020B0503030403020204" pitchFamily="34" charset="0"/>
              </a:rPr>
              <a:t>Il Dataset sulle Vendite e le Valutazioni dei Videogiochi offre una visione approfondita dell'industria videoludica, includendo informazioni cruciali come vendite globali e regionali, recensioni da parte di critici e utenti, genere dei giochi e valutazioni ESRB. </a:t>
            </a:r>
          </a:p>
          <a:p>
            <a:pPr marL="285750" indent="-285750" defTabSz="457200">
              <a:lnSpc>
                <a:spcPct val="110000"/>
              </a:lnSpc>
              <a:buClr>
                <a:schemeClr val="accent2"/>
              </a:buClr>
              <a:buFont typeface="Wingdings" panose="05000000000000000000" pitchFamily="2" charset="2"/>
              <a:buChar char="Ø"/>
            </a:pPr>
            <a:r>
              <a:rPr lang="it-IT" sz="1800" dirty="0">
                <a:solidFill>
                  <a:schemeClr val="tx1">
                    <a:lumMod val="85000"/>
                    <a:lumOff val="15000"/>
                  </a:schemeClr>
                </a:solidFill>
                <a:latin typeface="Source Sans Pro" panose="020B0503030403020204" pitchFamily="34" charset="0"/>
                <a:ea typeface="Source Sans Pro" panose="020B0503030403020204" pitchFamily="34" charset="0"/>
              </a:rPr>
              <a:t>Questi dati forniscono preziosi insights sull'andamento del mercato e sulle preferenze dei consumatori nel </a:t>
            </a:r>
            <a:r>
              <a:rPr lang="it-IT" sz="1800" b="1" dirty="0">
                <a:solidFill>
                  <a:schemeClr val="tx1">
                    <a:lumMod val="85000"/>
                    <a:lumOff val="15000"/>
                  </a:schemeClr>
                </a:solidFill>
                <a:latin typeface="Source Sans Pro" panose="020B0503030403020204" pitchFamily="34" charset="0"/>
                <a:ea typeface="Source Sans Pro" panose="020B0503030403020204" pitchFamily="34" charset="0"/>
              </a:rPr>
              <a:t>tempo</a:t>
            </a:r>
            <a:r>
              <a:rPr lang="it-IT" sz="1800" dirty="0">
                <a:solidFill>
                  <a:schemeClr val="tx1">
                    <a:lumMod val="85000"/>
                    <a:lumOff val="15000"/>
                  </a:schemeClr>
                </a:solidFill>
                <a:latin typeface="Source Sans Pro" panose="020B0503030403020204" pitchFamily="34" charset="0"/>
                <a:ea typeface="Source Sans Pro" panose="020B0503030403020204" pitchFamily="34" charset="0"/>
              </a:rPr>
              <a:t>, rendendolo una risorsa informativa fondamentale per chiunque voglia comprendere l'industria dei videogiochi attraverso un'ottica data-driven.</a:t>
            </a:r>
          </a:p>
        </p:txBody>
      </p:sp>
      <p:sp>
        <p:nvSpPr>
          <p:cNvPr id="15" name="Rectangle 9">
            <a:extLst>
              <a:ext uri="{FF2B5EF4-FFF2-40B4-BE49-F238E27FC236}">
                <a16:creationId xmlns:a16="http://schemas.microsoft.com/office/drawing/2014/main" id="{717A211C-5863-4303-AC3D-AEBFDF6D6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4150"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16" name="Rectangle 11">
            <a:extLst>
              <a:ext uri="{FF2B5EF4-FFF2-40B4-BE49-F238E27FC236}">
                <a16:creationId xmlns:a16="http://schemas.microsoft.com/office/drawing/2014/main" id="{087519CD-2FFF-42E3-BB0C-FEAA828BA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2823"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pic>
        <p:nvPicPr>
          <p:cNvPr id="4" name="Picture 3" descr="A screenshot of a video game&#10;&#10;Description automatically generated">
            <a:extLst>
              <a:ext uri="{FF2B5EF4-FFF2-40B4-BE49-F238E27FC236}">
                <a16:creationId xmlns:a16="http://schemas.microsoft.com/office/drawing/2014/main" id="{A78C696B-9E9B-DFF3-EAB4-83532D545666}"/>
              </a:ext>
            </a:extLst>
          </p:cNvPr>
          <p:cNvPicPr>
            <a:picLocks noChangeAspect="1"/>
          </p:cNvPicPr>
          <p:nvPr/>
        </p:nvPicPr>
        <p:blipFill rotWithShape="1">
          <a:blip r:embed="rId2"/>
          <a:srcRect r="28348"/>
          <a:stretch/>
        </p:blipFill>
        <p:spPr>
          <a:xfrm>
            <a:off x="8376556" y="2108599"/>
            <a:ext cx="3829712" cy="3623583"/>
          </a:xfrm>
          <a:prstGeom prst="rect">
            <a:avLst/>
          </a:prstGeom>
        </p:spPr>
      </p:pic>
      <p:cxnSp>
        <p:nvCxnSpPr>
          <p:cNvPr id="6" name="Connettore diritto 5">
            <a:extLst>
              <a:ext uri="{FF2B5EF4-FFF2-40B4-BE49-F238E27FC236}">
                <a16:creationId xmlns:a16="http://schemas.microsoft.com/office/drawing/2014/main" id="{3B5D55CB-98DA-6485-6056-5366E8BF3CEE}"/>
              </a:ext>
            </a:extLst>
          </p:cNvPr>
          <p:cNvCxnSpPr/>
          <p:nvPr/>
        </p:nvCxnSpPr>
        <p:spPr>
          <a:xfrm>
            <a:off x="1015020" y="1737360"/>
            <a:ext cx="6619891"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18020006"/>
      </p:ext>
    </p:extLst>
  </p:cSld>
  <p:clrMapOvr>
    <a:masterClrMapping/>
  </p:clrMapOvr>
  <mc:AlternateContent xmlns:mc="http://schemas.openxmlformats.org/markup-compatibility/2006" xmlns:p14="http://schemas.microsoft.com/office/powerpoint/2010/main">
    <mc:Choice Requires="p14">
      <p:transition spd="slow" p14:dur="125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descr="Immagine che contiene testo, schermata, diagramma, Policromia&#10;&#10;Descrizione generata automaticamente">
            <a:extLst>
              <a:ext uri="{FF2B5EF4-FFF2-40B4-BE49-F238E27FC236}">
                <a16:creationId xmlns:a16="http://schemas.microsoft.com/office/drawing/2014/main" id="{6B76FBA8-1CBE-37A2-BE61-FAF076C457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183" y="1961919"/>
            <a:ext cx="5760000" cy="3645188"/>
          </a:xfrm>
          <a:prstGeom prst="rect">
            <a:avLst/>
          </a:prstGeom>
        </p:spPr>
      </p:pic>
      <p:sp>
        <p:nvSpPr>
          <p:cNvPr id="2" name="Titolo 1">
            <a:extLst>
              <a:ext uri="{FF2B5EF4-FFF2-40B4-BE49-F238E27FC236}">
                <a16:creationId xmlns:a16="http://schemas.microsoft.com/office/drawing/2014/main" id="{41B8797F-496A-10EE-A974-1AFE7A862B5C}"/>
              </a:ext>
            </a:extLst>
          </p:cNvPr>
          <p:cNvSpPr>
            <a:spLocks noGrp="1"/>
          </p:cNvSpPr>
          <p:nvPr>
            <p:ph type="title"/>
          </p:nvPr>
        </p:nvSpPr>
        <p:spPr/>
        <p:txBody>
          <a:bodyPr/>
          <a:lstStyle/>
          <a:p>
            <a:r>
              <a:rPr lang="it-IT" b="1">
                <a:solidFill>
                  <a:schemeClr val="accent2"/>
                </a:solidFill>
                <a:latin typeface="Source Sans Pro" panose="020B0503030403020204" pitchFamily="34" charset="0"/>
                <a:ea typeface="Source Sans Pro" panose="020B0503030403020204" pitchFamily="34" charset="0"/>
              </a:rPr>
              <a:t>Power BI</a:t>
            </a:r>
            <a:r>
              <a:rPr lang="it-IT" b="1">
                <a:latin typeface="Source Sans Pro" panose="020B0503030403020204" pitchFamily="34" charset="0"/>
                <a:ea typeface="Source Sans Pro" panose="020B0503030403020204" pitchFamily="34" charset="0"/>
              </a:rPr>
              <a:t> </a:t>
            </a:r>
            <a:endParaRPr lang="it-IT"/>
          </a:p>
        </p:txBody>
      </p:sp>
      <p:sp>
        <p:nvSpPr>
          <p:cNvPr id="8" name="CasellaDiTesto 7">
            <a:extLst>
              <a:ext uri="{FF2B5EF4-FFF2-40B4-BE49-F238E27FC236}">
                <a16:creationId xmlns:a16="http://schemas.microsoft.com/office/drawing/2014/main" id="{34D504D0-73F0-E6F6-A299-3F6F096F470A}"/>
              </a:ext>
            </a:extLst>
          </p:cNvPr>
          <p:cNvSpPr txBox="1"/>
          <p:nvPr/>
        </p:nvSpPr>
        <p:spPr>
          <a:xfrm>
            <a:off x="6490183" y="2630351"/>
            <a:ext cx="4827600" cy="2308324"/>
          </a:xfrm>
          <a:prstGeom prst="rect">
            <a:avLst/>
          </a:prstGeom>
          <a:noFill/>
        </p:spPr>
        <p:txBody>
          <a:bodyPr wrap="square">
            <a:spAutoFit/>
          </a:bodyPr>
          <a:lstStyle/>
          <a:p>
            <a:pPr marL="285750" indent="-285750">
              <a:buClr>
                <a:schemeClr val="accent2"/>
              </a:buClr>
              <a:buFont typeface="Wingdings" panose="05000000000000000000" pitchFamily="2" charset="2"/>
              <a:buChar char="Ø"/>
            </a:pPr>
            <a:r>
              <a:rPr lang="it-IT" dirty="0">
                <a:solidFill>
                  <a:schemeClr val="tx1">
                    <a:lumMod val="85000"/>
                    <a:lumOff val="15000"/>
                  </a:schemeClr>
                </a:solidFill>
                <a:latin typeface="Source Sans Pro" panose="020B0503030403020204" pitchFamily="34" charset="0"/>
                <a:ea typeface="Source Sans Pro" panose="020B0503030403020204" pitchFamily="34" charset="0"/>
              </a:rPr>
              <a:t>È stata selezionata come piattaforma d’interesse la console PS2.</a:t>
            </a:r>
          </a:p>
          <a:p>
            <a:pPr marL="285750" indent="-285750">
              <a:buClr>
                <a:schemeClr val="accent2"/>
              </a:buClr>
              <a:buFont typeface="Wingdings" panose="05000000000000000000" pitchFamily="2" charset="2"/>
              <a:buChar char="Ø"/>
            </a:pPr>
            <a:endParaRPr lang="it-IT" dirty="0">
              <a:solidFill>
                <a:schemeClr val="tx1">
                  <a:lumMod val="85000"/>
                  <a:lumOff val="15000"/>
                </a:schemeClr>
              </a:solidFill>
              <a:latin typeface="Source Sans Pro" panose="020B0503030403020204" pitchFamily="34" charset="0"/>
              <a:ea typeface="Source Sans Pro" panose="020B0503030403020204" pitchFamily="34" charset="0"/>
            </a:endParaRPr>
          </a:p>
          <a:p>
            <a:pPr marL="285750" indent="-285750">
              <a:buClr>
                <a:schemeClr val="accent2"/>
              </a:buClr>
              <a:buFont typeface="Wingdings" panose="05000000000000000000" pitchFamily="2" charset="2"/>
              <a:buChar char="Ø"/>
            </a:pPr>
            <a:r>
              <a:rPr lang="it-IT" dirty="0">
                <a:solidFill>
                  <a:schemeClr val="tx1">
                    <a:lumMod val="85000"/>
                    <a:lumOff val="15000"/>
                  </a:schemeClr>
                </a:solidFill>
                <a:latin typeface="Source Sans Pro" panose="020B0503030403020204" pitchFamily="34" charset="0"/>
                <a:ea typeface="Source Sans Pro" panose="020B0503030403020204" pitchFamily="34" charset="0"/>
              </a:rPr>
              <a:t>Questa visualizzazione offre un'immediata comprensione del predominio della PS2 nelle vendite complessive, evidenziando il suo impatto significativo sul mercato delle console.</a:t>
            </a:r>
          </a:p>
        </p:txBody>
      </p:sp>
    </p:spTree>
    <p:extLst>
      <p:ext uri="{BB962C8B-B14F-4D97-AF65-F5344CB8AC3E}">
        <p14:creationId xmlns:p14="http://schemas.microsoft.com/office/powerpoint/2010/main" val="2492198949"/>
      </p:ext>
    </p:extLst>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A9B0F68-5E8A-9DEA-D757-F85A54AB3DEE}"/>
              </a:ext>
            </a:extLst>
          </p:cNvPr>
          <p:cNvSpPr>
            <a:spLocks noGrp="1"/>
          </p:cNvSpPr>
          <p:nvPr>
            <p:ph type="title"/>
          </p:nvPr>
        </p:nvSpPr>
        <p:spPr/>
        <p:txBody>
          <a:bodyPr/>
          <a:lstStyle/>
          <a:p>
            <a:r>
              <a:rPr lang="it-IT" b="1">
                <a:solidFill>
                  <a:schemeClr val="accent2"/>
                </a:solidFill>
                <a:latin typeface="Source Sans Pro" panose="020B0503030403020204" pitchFamily="34" charset="0"/>
                <a:ea typeface="Source Sans Pro" panose="020B0503030403020204" pitchFamily="34" charset="0"/>
              </a:rPr>
              <a:t>Power BI</a:t>
            </a:r>
            <a:r>
              <a:rPr lang="it-IT" b="1">
                <a:latin typeface="Source Sans Pro" panose="020B0503030403020204" pitchFamily="34" charset="0"/>
                <a:ea typeface="Source Sans Pro" panose="020B0503030403020204" pitchFamily="34" charset="0"/>
              </a:rPr>
              <a:t> </a:t>
            </a:r>
            <a:endParaRPr lang="it-IT"/>
          </a:p>
        </p:txBody>
      </p:sp>
      <p:sp>
        <p:nvSpPr>
          <p:cNvPr id="3" name="CasellaDiTesto 2">
            <a:extLst>
              <a:ext uri="{FF2B5EF4-FFF2-40B4-BE49-F238E27FC236}">
                <a16:creationId xmlns:a16="http://schemas.microsoft.com/office/drawing/2014/main" id="{B907F17D-C4F6-93FC-CB67-3EEE0EF9159C}"/>
              </a:ext>
            </a:extLst>
          </p:cNvPr>
          <p:cNvSpPr txBox="1"/>
          <p:nvPr/>
        </p:nvSpPr>
        <p:spPr>
          <a:xfrm>
            <a:off x="1097280" y="2297497"/>
            <a:ext cx="4572000" cy="1200329"/>
          </a:xfrm>
          <a:prstGeom prst="rect">
            <a:avLst/>
          </a:prstGeom>
          <a:noFill/>
        </p:spPr>
        <p:txBody>
          <a:bodyPr wrap="square" rtlCol="0">
            <a:spAutoFit/>
          </a:bodyPr>
          <a:lstStyle/>
          <a:p>
            <a:pPr marL="285750" indent="-285750">
              <a:buClr>
                <a:schemeClr val="accent2"/>
              </a:buClr>
              <a:buFont typeface="Wingdings" panose="05000000000000000000" pitchFamily="2" charset="2"/>
              <a:buChar char="Ø"/>
            </a:pPr>
            <a:r>
              <a:rPr lang="it-IT" dirty="0">
                <a:solidFill>
                  <a:schemeClr val="tx1">
                    <a:lumMod val="85000"/>
                    <a:lumOff val="15000"/>
                  </a:schemeClr>
                </a:solidFill>
                <a:latin typeface="Source Sans Pro" panose="020B0503030403020204" pitchFamily="34" charset="0"/>
                <a:ea typeface="Source Sans Pro" panose="020B0503030403020204" pitchFamily="34" charset="0"/>
              </a:rPr>
              <a:t>Il </a:t>
            </a:r>
            <a:r>
              <a:rPr lang="it-IT" b="1" dirty="0">
                <a:solidFill>
                  <a:schemeClr val="tx1">
                    <a:lumMod val="85000"/>
                    <a:lumOff val="15000"/>
                  </a:schemeClr>
                </a:solidFill>
                <a:latin typeface="Source Sans Pro" panose="020B0503030403020204" pitchFamily="34" charset="0"/>
                <a:ea typeface="Source Sans Pro" panose="020B0503030403020204" pitchFamily="34" charset="0"/>
              </a:rPr>
              <a:t>chatbot</a:t>
            </a:r>
            <a:r>
              <a:rPr lang="it-IT" dirty="0">
                <a:solidFill>
                  <a:schemeClr val="tx1">
                    <a:lumMod val="85000"/>
                    <a:lumOff val="15000"/>
                  </a:schemeClr>
                </a:solidFill>
                <a:latin typeface="Source Sans Pro" panose="020B0503030403020204" pitchFamily="34" charset="0"/>
                <a:ea typeface="Source Sans Pro" panose="020B0503030403020204" pitchFamily="34" charset="0"/>
              </a:rPr>
              <a:t> di Power BI consente di fare domande sui dati e ottenere rapidamente risultati di analisi significativi direttamente dalla chat.</a:t>
            </a:r>
          </a:p>
        </p:txBody>
      </p:sp>
      <p:pic>
        <p:nvPicPr>
          <p:cNvPr id="5" name="Immagine 4" descr="Immagine che contiene testo, diagramma, Diagramma, linea&#10;&#10;Descrizione generata automaticamente">
            <a:extLst>
              <a:ext uri="{FF2B5EF4-FFF2-40B4-BE49-F238E27FC236}">
                <a16:creationId xmlns:a16="http://schemas.microsoft.com/office/drawing/2014/main" id="{C2B0D3B6-80E5-4BD2-CDD0-876EA429C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122654"/>
            <a:ext cx="5594813" cy="3479767"/>
          </a:xfrm>
          <a:prstGeom prst="rect">
            <a:avLst/>
          </a:prstGeom>
        </p:spPr>
      </p:pic>
      <p:pic>
        <p:nvPicPr>
          <p:cNvPr id="7" name="Immagine 6" descr="Immagine che contiene testo, schermata, Carattere, numero&#10;&#10;Descrizione generata automaticamente">
            <a:extLst>
              <a:ext uri="{FF2B5EF4-FFF2-40B4-BE49-F238E27FC236}">
                <a16:creationId xmlns:a16="http://schemas.microsoft.com/office/drawing/2014/main" id="{58502EAF-D81F-776C-C1B5-370827A4CD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3862537"/>
            <a:ext cx="2160164" cy="1479077"/>
          </a:xfrm>
          <a:prstGeom prst="rect">
            <a:avLst/>
          </a:prstGeom>
        </p:spPr>
      </p:pic>
      <p:pic>
        <p:nvPicPr>
          <p:cNvPr id="9" name="Immagine 8" descr="Immagine che contiene testo, schermata, Carattere, numero&#10;&#10;Descrizione generata automaticamente">
            <a:extLst>
              <a:ext uri="{FF2B5EF4-FFF2-40B4-BE49-F238E27FC236}">
                <a16:creationId xmlns:a16="http://schemas.microsoft.com/office/drawing/2014/main" id="{6B0D7E16-66E0-923F-8F1E-0591C33361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9269" y="3835843"/>
            <a:ext cx="1816692" cy="1479077"/>
          </a:xfrm>
          <a:prstGeom prst="rect">
            <a:avLst/>
          </a:prstGeom>
        </p:spPr>
      </p:pic>
    </p:spTree>
    <p:extLst>
      <p:ext uri="{BB962C8B-B14F-4D97-AF65-F5344CB8AC3E}">
        <p14:creationId xmlns:p14="http://schemas.microsoft.com/office/powerpoint/2010/main" val="18834978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21D0C9-5E70-07C1-CAB3-2708BC92C759}"/>
              </a:ext>
            </a:extLst>
          </p:cNvPr>
          <p:cNvSpPr>
            <a:spLocks noGrp="1"/>
          </p:cNvSpPr>
          <p:nvPr>
            <p:ph type="title"/>
          </p:nvPr>
        </p:nvSpPr>
        <p:spPr/>
        <p:txBody>
          <a:bodyPr/>
          <a:lstStyle/>
          <a:p>
            <a:r>
              <a:rPr lang="it-IT" b="1">
                <a:solidFill>
                  <a:schemeClr val="accent2"/>
                </a:solidFill>
                <a:latin typeface="Source Sans Pro" panose="020B0503030403020204" pitchFamily="34" charset="0"/>
                <a:ea typeface="Source Sans Pro" panose="020B0503030403020204" pitchFamily="34" charset="0"/>
              </a:rPr>
              <a:t>Power BI</a:t>
            </a:r>
            <a:r>
              <a:rPr lang="it-IT" b="1">
                <a:latin typeface="Source Sans Pro" panose="020B0503030403020204" pitchFamily="34" charset="0"/>
                <a:ea typeface="Source Sans Pro" panose="020B0503030403020204" pitchFamily="34" charset="0"/>
              </a:rPr>
              <a:t> </a:t>
            </a:r>
            <a:endParaRPr lang="it-IT"/>
          </a:p>
        </p:txBody>
      </p:sp>
      <p:pic>
        <p:nvPicPr>
          <p:cNvPr id="6" name="Immagine 5" descr="Immagine che contiene testo, schermata, diagramma, Policromia&#10;&#10;Descrizione generata automaticamente">
            <a:extLst>
              <a:ext uri="{FF2B5EF4-FFF2-40B4-BE49-F238E27FC236}">
                <a16:creationId xmlns:a16="http://schemas.microsoft.com/office/drawing/2014/main" id="{200E1949-01FA-E7B1-12F9-C4195999A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1861" y="1835683"/>
            <a:ext cx="5080615" cy="4335597"/>
          </a:xfrm>
          <a:prstGeom prst="rect">
            <a:avLst/>
          </a:prstGeom>
        </p:spPr>
      </p:pic>
      <p:sp>
        <p:nvSpPr>
          <p:cNvPr id="8" name="CasellaDiTesto 7">
            <a:extLst>
              <a:ext uri="{FF2B5EF4-FFF2-40B4-BE49-F238E27FC236}">
                <a16:creationId xmlns:a16="http://schemas.microsoft.com/office/drawing/2014/main" id="{6A4F7970-00AF-BDB7-EFCB-F975A8BC43E1}"/>
              </a:ext>
            </a:extLst>
          </p:cNvPr>
          <p:cNvSpPr txBox="1"/>
          <p:nvPr/>
        </p:nvSpPr>
        <p:spPr>
          <a:xfrm>
            <a:off x="6469624" y="2295321"/>
            <a:ext cx="4874139" cy="3139321"/>
          </a:xfrm>
          <a:prstGeom prst="rect">
            <a:avLst/>
          </a:prstGeom>
          <a:noFill/>
        </p:spPr>
        <p:txBody>
          <a:bodyPr wrap="square">
            <a:spAutoFit/>
          </a:bodyPr>
          <a:lstStyle/>
          <a:p>
            <a:pPr marL="285750" indent="-285750" algn="just">
              <a:buClr>
                <a:schemeClr val="accent2"/>
              </a:buClr>
              <a:buFont typeface="Wingdings" panose="05000000000000000000" pitchFamily="2" charset="2"/>
              <a:buChar char="Ø"/>
            </a:pPr>
            <a:r>
              <a:rPr lang="it-IT">
                <a:solidFill>
                  <a:schemeClr val="tx1">
                    <a:lumMod val="85000"/>
                    <a:lumOff val="15000"/>
                  </a:schemeClr>
                </a:solidFill>
                <a:latin typeface="Source Sans Pro" panose="020B0503030403020204" pitchFamily="34" charset="0"/>
                <a:ea typeface="Source Sans Pro" panose="020B0503030403020204" pitchFamily="34" charset="0"/>
              </a:rPr>
              <a:t>Grafico a linee: Rappresenta le vendite di videogiochi nel corso degli anni per diversi generi. Ogni linea mostra l'andamento delle vendite nel tempo per un genere specifico.</a:t>
            </a:r>
          </a:p>
          <a:p>
            <a:pPr>
              <a:buClr>
                <a:schemeClr val="accent2"/>
              </a:buClr>
            </a:pPr>
            <a:endParaRPr lang="it-IT">
              <a:solidFill>
                <a:schemeClr val="tx1">
                  <a:lumMod val="85000"/>
                  <a:lumOff val="15000"/>
                </a:schemeClr>
              </a:solidFill>
              <a:latin typeface="Source Sans Pro" panose="020B0503030403020204" pitchFamily="34" charset="0"/>
              <a:ea typeface="Source Sans Pro" panose="020B0503030403020204" pitchFamily="34" charset="0"/>
            </a:endParaRPr>
          </a:p>
          <a:p>
            <a:pPr marL="285750" indent="-285750">
              <a:buClr>
                <a:schemeClr val="accent2"/>
              </a:buClr>
              <a:buFont typeface="Wingdings" panose="05000000000000000000" pitchFamily="2" charset="2"/>
              <a:buChar char="Ø"/>
            </a:pPr>
            <a:endParaRPr lang="it-IT">
              <a:solidFill>
                <a:schemeClr val="tx1">
                  <a:lumMod val="85000"/>
                  <a:lumOff val="15000"/>
                </a:schemeClr>
              </a:solidFill>
              <a:latin typeface="Source Sans Pro" panose="020B0503030403020204" pitchFamily="34" charset="0"/>
              <a:ea typeface="Source Sans Pro" panose="020B0503030403020204" pitchFamily="34" charset="0"/>
            </a:endParaRPr>
          </a:p>
          <a:p>
            <a:pPr marL="285750" indent="-285750" algn="just">
              <a:buClr>
                <a:schemeClr val="accent2"/>
              </a:buClr>
              <a:buFont typeface="Wingdings" panose="05000000000000000000" pitchFamily="2" charset="2"/>
              <a:buChar char="Ø"/>
            </a:pPr>
            <a:r>
              <a:rPr lang="it-IT">
                <a:solidFill>
                  <a:schemeClr val="tx1">
                    <a:lumMod val="85000"/>
                    <a:lumOff val="15000"/>
                  </a:schemeClr>
                </a:solidFill>
                <a:latin typeface="Source Sans Pro" panose="020B0503030403020204" pitchFamily="34" charset="0"/>
                <a:ea typeface="Source Sans Pro" panose="020B0503030403020204" pitchFamily="34" charset="0"/>
              </a:rPr>
              <a:t>Grafico a torta: Mostra la proporzione percentuale delle vendite totali di videogiochi divise per genere. Ogni fetta della torta rappresenta la percentuale delle vendite attribuita a un genere specifico di videogiochi.</a:t>
            </a:r>
          </a:p>
        </p:txBody>
      </p:sp>
    </p:spTree>
    <p:extLst>
      <p:ext uri="{BB962C8B-B14F-4D97-AF65-F5344CB8AC3E}">
        <p14:creationId xmlns:p14="http://schemas.microsoft.com/office/powerpoint/2010/main" val="479167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21D0C9-5E70-07C1-CAB3-2708BC92C759}"/>
              </a:ext>
            </a:extLst>
          </p:cNvPr>
          <p:cNvSpPr>
            <a:spLocks noGrp="1"/>
          </p:cNvSpPr>
          <p:nvPr>
            <p:ph type="title"/>
          </p:nvPr>
        </p:nvSpPr>
        <p:spPr/>
        <p:txBody>
          <a:bodyPr/>
          <a:lstStyle/>
          <a:p>
            <a:r>
              <a:rPr lang="it-IT" b="1">
                <a:solidFill>
                  <a:schemeClr val="accent2"/>
                </a:solidFill>
                <a:latin typeface="Source Sans Pro" panose="020B0503030403020204" pitchFamily="34" charset="0"/>
                <a:ea typeface="Source Sans Pro" panose="020B0503030403020204" pitchFamily="34" charset="0"/>
              </a:rPr>
              <a:t>Power BI</a:t>
            </a:r>
            <a:r>
              <a:rPr lang="it-IT" b="1">
                <a:latin typeface="Source Sans Pro" panose="020B0503030403020204" pitchFamily="34" charset="0"/>
                <a:ea typeface="Source Sans Pro" panose="020B0503030403020204" pitchFamily="34" charset="0"/>
              </a:rPr>
              <a:t> </a:t>
            </a:r>
            <a:endParaRPr lang="it-IT"/>
          </a:p>
        </p:txBody>
      </p:sp>
      <p:pic>
        <p:nvPicPr>
          <p:cNvPr id="6" name="Immagine 5" descr="Immagine che contiene testo, schermata, diagramma, Policromia&#10;&#10;Descrizione generata automaticamente">
            <a:extLst>
              <a:ext uri="{FF2B5EF4-FFF2-40B4-BE49-F238E27FC236}">
                <a16:creationId xmlns:a16="http://schemas.microsoft.com/office/drawing/2014/main" id="{200E1949-01FA-E7B1-12F9-C4195999A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1861" y="1835683"/>
            <a:ext cx="5080615" cy="4335597"/>
          </a:xfrm>
          <a:prstGeom prst="rect">
            <a:avLst/>
          </a:prstGeom>
        </p:spPr>
      </p:pic>
      <p:pic>
        <p:nvPicPr>
          <p:cNvPr id="4" name="Immagine 3" descr="Immagine che contiene testo, schermata, diagramma, Carattere&#10;&#10;Descrizione generata automaticamente">
            <a:extLst>
              <a:ext uri="{FF2B5EF4-FFF2-40B4-BE49-F238E27FC236}">
                <a16:creationId xmlns:a16="http://schemas.microsoft.com/office/drawing/2014/main" id="{E464969D-4A20-8962-C370-3A1EBA83A0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8284" y="1835683"/>
            <a:ext cx="4926810" cy="4271314"/>
          </a:xfrm>
          <a:prstGeom prst="rect">
            <a:avLst/>
          </a:prstGeom>
        </p:spPr>
      </p:pic>
    </p:spTree>
    <p:extLst>
      <p:ext uri="{BB962C8B-B14F-4D97-AF65-F5344CB8AC3E}">
        <p14:creationId xmlns:p14="http://schemas.microsoft.com/office/powerpoint/2010/main" val="2320567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logo, Carattere, Elementi grafici, testo&#10;&#10;Descrizione generata automaticamente">
            <a:extLst>
              <a:ext uri="{FF2B5EF4-FFF2-40B4-BE49-F238E27FC236}">
                <a16:creationId xmlns:a16="http://schemas.microsoft.com/office/drawing/2014/main" id="{9ADC8C8B-FC13-F7DA-C3BF-97EB390C681A}"/>
              </a:ext>
            </a:extLst>
          </p:cNvPr>
          <p:cNvPicPr>
            <a:picLocks noChangeAspect="1"/>
          </p:cNvPicPr>
          <p:nvPr/>
        </p:nvPicPr>
        <p:blipFill rotWithShape="1">
          <a:blip r:embed="rId2">
            <a:extLst>
              <a:ext uri="{28A0092B-C50C-407E-A947-70E740481C1C}">
                <a14:useLocalDpi xmlns:a14="http://schemas.microsoft.com/office/drawing/2010/main" val="0"/>
              </a:ext>
            </a:extLst>
          </a:blip>
          <a:srcRect l="37110" t="10781" r="38437" b="36562"/>
          <a:stretch/>
        </p:blipFill>
        <p:spPr>
          <a:xfrm>
            <a:off x="10355263" y="746693"/>
            <a:ext cx="800100" cy="861450"/>
          </a:xfrm>
          <a:prstGeom prst="rect">
            <a:avLst/>
          </a:prstGeom>
        </p:spPr>
      </p:pic>
      <p:sp>
        <p:nvSpPr>
          <p:cNvPr id="6" name="CasellaDiTesto 5">
            <a:extLst>
              <a:ext uri="{FF2B5EF4-FFF2-40B4-BE49-F238E27FC236}">
                <a16:creationId xmlns:a16="http://schemas.microsoft.com/office/drawing/2014/main" id="{AD9487CE-DEDB-0242-DE89-27EFC5428FC1}"/>
              </a:ext>
            </a:extLst>
          </p:cNvPr>
          <p:cNvSpPr txBox="1"/>
          <p:nvPr/>
        </p:nvSpPr>
        <p:spPr>
          <a:xfrm>
            <a:off x="1096963" y="1769155"/>
            <a:ext cx="9689024" cy="4179361"/>
          </a:xfrm>
          <a:prstGeom prst="rect">
            <a:avLst/>
          </a:prstGeom>
          <a:noFill/>
        </p:spPr>
        <p:txBody>
          <a:bodyPr wrap="square">
            <a:spAutoFit/>
          </a:bodyPr>
          <a:lstStyle/>
          <a:p>
            <a:pPr algn="just"/>
            <a:r>
              <a:rPr lang="it-IT" sz="1600" err="1">
                <a:solidFill>
                  <a:schemeClr val="tx1">
                    <a:lumMod val="85000"/>
                    <a:lumOff val="15000"/>
                  </a:schemeClr>
                </a:solidFill>
                <a:latin typeface="Source Sans Pro" panose="020B0503030403020204" pitchFamily="34" charset="0"/>
                <a:ea typeface="Source Sans Pro" panose="020B0503030403020204" pitchFamily="34" charset="0"/>
              </a:rPr>
              <a:t>Bonita</a:t>
            </a:r>
            <a:r>
              <a:rPr lang="it-IT" sz="1600">
                <a:solidFill>
                  <a:schemeClr val="tx1">
                    <a:lumMod val="85000"/>
                    <a:lumOff val="15000"/>
                  </a:schemeClr>
                </a:solidFill>
                <a:latin typeface="Source Sans Pro" panose="020B0503030403020204" pitchFamily="34" charset="0"/>
                <a:ea typeface="Source Sans Pro" panose="020B0503030403020204" pitchFamily="34" charset="0"/>
              </a:rPr>
              <a:t> BPM, sviluppato da </a:t>
            </a:r>
            <a:r>
              <a:rPr lang="it-IT" sz="1600" err="1">
                <a:solidFill>
                  <a:schemeClr val="tx1">
                    <a:lumMod val="85000"/>
                    <a:lumOff val="15000"/>
                  </a:schemeClr>
                </a:solidFill>
                <a:latin typeface="Source Sans Pro" panose="020B0503030403020204" pitchFamily="34" charset="0"/>
                <a:ea typeface="Source Sans Pro" panose="020B0503030403020204" pitchFamily="34" charset="0"/>
              </a:rPr>
              <a:t>Bonitasoft</a:t>
            </a:r>
            <a:r>
              <a:rPr lang="it-IT" sz="1600">
                <a:solidFill>
                  <a:schemeClr val="tx1">
                    <a:lumMod val="85000"/>
                    <a:lumOff val="15000"/>
                  </a:schemeClr>
                </a:solidFill>
                <a:latin typeface="Source Sans Pro" panose="020B0503030403020204" pitchFamily="34" charset="0"/>
                <a:ea typeface="Source Sans Pro" panose="020B0503030403020204" pitchFamily="34" charset="0"/>
              </a:rPr>
              <a:t>, è una piattaforma open-source di gestione dei processi aziendali (BPM) progettata per ottimizzare l'efficienza operativa. </a:t>
            </a:r>
          </a:p>
          <a:p>
            <a:pPr algn="just"/>
            <a:endParaRPr lang="it-IT" sz="1600">
              <a:solidFill>
                <a:schemeClr val="tx1">
                  <a:lumMod val="85000"/>
                  <a:lumOff val="15000"/>
                </a:schemeClr>
              </a:solidFill>
              <a:latin typeface="Source Sans Pro" panose="020B0503030403020204" pitchFamily="34" charset="0"/>
              <a:ea typeface="Source Sans Pro" panose="020B0503030403020204" pitchFamily="34" charset="0"/>
            </a:endParaRPr>
          </a:p>
          <a:p>
            <a:pPr algn="just"/>
            <a:r>
              <a:rPr lang="it-IT" sz="1600">
                <a:solidFill>
                  <a:schemeClr val="tx1">
                    <a:lumMod val="85000"/>
                    <a:lumOff val="15000"/>
                  </a:schemeClr>
                </a:solidFill>
                <a:latin typeface="Source Sans Pro" panose="020B0503030403020204" pitchFamily="34" charset="0"/>
                <a:ea typeface="Source Sans Pro" panose="020B0503030403020204" pitchFamily="34" charset="0"/>
              </a:rPr>
              <a:t>Le sue caratteristiche principali sono:</a:t>
            </a:r>
          </a:p>
          <a:p>
            <a:pPr algn="just"/>
            <a:endParaRPr lang="it-IT" sz="1600">
              <a:solidFill>
                <a:schemeClr val="tx1">
                  <a:lumMod val="85000"/>
                  <a:lumOff val="15000"/>
                </a:schemeClr>
              </a:solidFill>
              <a:latin typeface="Source Sans Pro" panose="020B0503030403020204" pitchFamily="34" charset="0"/>
              <a:ea typeface="Source Sans Pro" panose="020B0503030403020204" pitchFamily="34" charset="0"/>
            </a:endParaRPr>
          </a:p>
          <a:p>
            <a:pPr marL="342900" indent="-342900" algn="just">
              <a:spcAft>
                <a:spcPts val="600"/>
              </a:spcAft>
              <a:buClr>
                <a:schemeClr val="accent2"/>
              </a:buClr>
              <a:buFont typeface="Wingdings" panose="05000000000000000000" pitchFamily="2" charset="2"/>
              <a:buChar char="Ø"/>
            </a:pPr>
            <a:r>
              <a:rPr lang="it-IT" sz="1600" b="1">
                <a:solidFill>
                  <a:schemeClr val="tx1">
                    <a:lumMod val="85000"/>
                    <a:lumOff val="15000"/>
                  </a:schemeClr>
                </a:solidFill>
                <a:latin typeface="Source Sans Pro" panose="020B0503030403020204" pitchFamily="34" charset="0"/>
                <a:ea typeface="Source Sans Pro" panose="020B0503030403020204" pitchFamily="34" charset="0"/>
              </a:rPr>
              <a:t>Progettazione intuitiva dei processi</a:t>
            </a:r>
            <a:r>
              <a:rPr lang="it-IT" sz="1600">
                <a:solidFill>
                  <a:schemeClr val="tx1">
                    <a:lumMod val="85000"/>
                    <a:lumOff val="15000"/>
                  </a:schemeClr>
                </a:solidFill>
                <a:latin typeface="Source Sans Pro" panose="020B0503030403020204" pitchFamily="34" charset="0"/>
                <a:ea typeface="Source Sans Pro" panose="020B0503030403020204" pitchFamily="34" charset="0"/>
              </a:rPr>
              <a:t>: Strumento visuale e intuitivo per creare mappe dei processi aziendali.</a:t>
            </a:r>
          </a:p>
          <a:p>
            <a:pPr marL="342900" indent="-342900" algn="just">
              <a:spcAft>
                <a:spcPts val="600"/>
              </a:spcAft>
              <a:buClr>
                <a:schemeClr val="accent2"/>
              </a:buClr>
              <a:buFont typeface="Wingdings" panose="05000000000000000000" pitchFamily="2" charset="2"/>
              <a:buChar char="Ø"/>
            </a:pPr>
            <a:r>
              <a:rPr lang="it-IT" sz="1600" b="1">
                <a:solidFill>
                  <a:schemeClr val="tx1">
                    <a:lumMod val="85000"/>
                    <a:lumOff val="15000"/>
                  </a:schemeClr>
                </a:solidFill>
                <a:latin typeface="Source Sans Pro" panose="020B0503030403020204" pitchFamily="34" charset="0"/>
                <a:ea typeface="Source Sans Pro" panose="020B0503030403020204" pitchFamily="34" charset="0"/>
              </a:rPr>
              <a:t>Automazione dei flussi di lavoro</a:t>
            </a:r>
            <a:r>
              <a:rPr lang="it-IT" sz="1600">
                <a:solidFill>
                  <a:schemeClr val="tx1">
                    <a:lumMod val="85000"/>
                    <a:lumOff val="15000"/>
                  </a:schemeClr>
                </a:solidFill>
                <a:latin typeface="Source Sans Pro" panose="020B0503030403020204" pitchFamily="34" charset="0"/>
                <a:ea typeface="Source Sans Pro" panose="020B0503030403020204" pitchFamily="34" charset="0"/>
              </a:rPr>
              <a:t>: Riduce la dipendenza da processi manuali, migliorando la coerenza operativa.</a:t>
            </a:r>
          </a:p>
          <a:p>
            <a:pPr marL="342900" indent="-342900" algn="just">
              <a:spcAft>
                <a:spcPts val="600"/>
              </a:spcAft>
              <a:buClr>
                <a:schemeClr val="accent2"/>
              </a:buClr>
              <a:buFont typeface="Wingdings" panose="05000000000000000000" pitchFamily="2" charset="2"/>
              <a:buChar char="Ø"/>
            </a:pPr>
            <a:r>
              <a:rPr lang="it-IT" sz="1600" b="1">
                <a:solidFill>
                  <a:schemeClr val="tx1">
                    <a:lumMod val="85000"/>
                    <a:lumOff val="15000"/>
                  </a:schemeClr>
                </a:solidFill>
                <a:latin typeface="Source Sans Pro" panose="020B0503030403020204" pitchFamily="34" charset="0"/>
                <a:ea typeface="Source Sans Pro" panose="020B0503030403020204" pitchFamily="34" charset="0"/>
              </a:rPr>
              <a:t>Gestione dei casi</a:t>
            </a:r>
            <a:r>
              <a:rPr lang="it-IT" sz="1600">
                <a:solidFill>
                  <a:schemeClr val="tx1">
                    <a:lumMod val="85000"/>
                    <a:lumOff val="15000"/>
                  </a:schemeClr>
                </a:solidFill>
                <a:latin typeface="Source Sans Pro" panose="020B0503030403020204" pitchFamily="34" charset="0"/>
                <a:ea typeface="Source Sans Pro" panose="020B0503030403020204" pitchFamily="34" charset="0"/>
              </a:rPr>
              <a:t>: Supporto per la gestione di processi complessi, adattandosi a dati dinamici e decisioni variabili.</a:t>
            </a:r>
          </a:p>
          <a:p>
            <a:pPr marL="342900" indent="-342900" algn="just">
              <a:spcAft>
                <a:spcPts val="600"/>
              </a:spcAft>
              <a:buClr>
                <a:schemeClr val="accent2"/>
              </a:buClr>
              <a:buFont typeface="Wingdings" panose="05000000000000000000" pitchFamily="2" charset="2"/>
              <a:buChar char="Ø"/>
            </a:pPr>
            <a:r>
              <a:rPr lang="it-IT" sz="1600" b="1">
                <a:solidFill>
                  <a:schemeClr val="tx1">
                    <a:lumMod val="85000"/>
                    <a:lumOff val="15000"/>
                  </a:schemeClr>
                </a:solidFill>
                <a:latin typeface="Source Sans Pro" panose="020B0503030403020204" pitchFamily="34" charset="0"/>
                <a:ea typeface="Source Sans Pro" panose="020B0503030403020204" pitchFamily="34" charset="0"/>
              </a:rPr>
              <a:t>Automazione delle regole di business</a:t>
            </a:r>
            <a:r>
              <a:rPr lang="it-IT" sz="1600">
                <a:solidFill>
                  <a:schemeClr val="tx1">
                    <a:lumMod val="85000"/>
                    <a:lumOff val="15000"/>
                  </a:schemeClr>
                </a:solidFill>
                <a:latin typeface="Source Sans Pro" panose="020B0503030403020204" pitchFamily="34" charset="0"/>
                <a:ea typeface="Source Sans Pro" panose="020B0503030403020204" pitchFamily="34" charset="0"/>
              </a:rPr>
              <a:t>: Integrazione di strumenti per definire e automatizzare regole di business complesse all'interno dei processi.</a:t>
            </a:r>
          </a:p>
          <a:p>
            <a:pPr marL="342900" indent="-342900" algn="just">
              <a:spcAft>
                <a:spcPts val="600"/>
              </a:spcAft>
              <a:buClr>
                <a:schemeClr val="accent2"/>
              </a:buClr>
              <a:buFont typeface="Wingdings" panose="05000000000000000000" pitchFamily="2" charset="2"/>
              <a:buChar char="Ø"/>
            </a:pPr>
            <a:r>
              <a:rPr lang="it-IT" sz="1600" b="1">
                <a:solidFill>
                  <a:schemeClr val="tx1">
                    <a:lumMod val="85000"/>
                    <a:lumOff val="15000"/>
                  </a:schemeClr>
                </a:solidFill>
                <a:latin typeface="Source Sans Pro" panose="020B0503030403020204" pitchFamily="34" charset="0"/>
                <a:ea typeface="Source Sans Pro" panose="020B0503030403020204" pitchFamily="34" charset="0"/>
              </a:rPr>
              <a:t>Monitoraggio e analisi</a:t>
            </a:r>
            <a:r>
              <a:rPr lang="it-IT" sz="1600">
                <a:solidFill>
                  <a:schemeClr val="tx1">
                    <a:lumMod val="85000"/>
                    <a:lumOff val="15000"/>
                  </a:schemeClr>
                </a:solidFill>
                <a:latin typeface="Source Sans Pro" panose="020B0503030403020204" pitchFamily="34" charset="0"/>
                <a:ea typeface="Source Sans Pro" panose="020B0503030403020204" pitchFamily="34" charset="0"/>
              </a:rPr>
              <a:t>: Funzionalità avanzate per il monitoraggio delle performance, l'identificazione di miglioramenti e l'ottimizzazione continua dei flussi di lavoro.</a:t>
            </a:r>
          </a:p>
        </p:txBody>
      </p:sp>
      <p:sp>
        <p:nvSpPr>
          <p:cNvPr id="8" name="Titolo 7">
            <a:extLst>
              <a:ext uri="{FF2B5EF4-FFF2-40B4-BE49-F238E27FC236}">
                <a16:creationId xmlns:a16="http://schemas.microsoft.com/office/drawing/2014/main" id="{3C614E67-33CC-2E25-6BFB-5404ADFD6AFB}"/>
              </a:ext>
            </a:extLst>
          </p:cNvPr>
          <p:cNvSpPr>
            <a:spLocks noGrp="1"/>
          </p:cNvSpPr>
          <p:nvPr>
            <p:ph type="title"/>
          </p:nvPr>
        </p:nvSpPr>
        <p:spPr/>
        <p:txBody>
          <a:bodyPr/>
          <a:lstStyle/>
          <a:p>
            <a:r>
              <a:rPr lang="it-IT" sz="4800" b="1" err="1">
                <a:solidFill>
                  <a:schemeClr val="accent2"/>
                </a:solidFill>
                <a:latin typeface="Source Sans Pro" panose="020B0503030403020204" pitchFamily="34" charset="0"/>
                <a:ea typeface="Source Sans Pro" panose="020B0503030403020204" pitchFamily="34" charset="0"/>
              </a:rPr>
              <a:t>Bonita</a:t>
            </a:r>
            <a:r>
              <a:rPr lang="it-IT" sz="4800" b="1">
                <a:solidFill>
                  <a:schemeClr val="accent2"/>
                </a:solidFill>
                <a:latin typeface="Source Sans Pro" panose="020B0503030403020204" pitchFamily="34" charset="0"/>
                <a:ea typeface="Source Sans Pro" panose="020B0503030403020204" pitchFamily="34" charset="0"/>
              </a:rPr>
              <a:t>: panoramica</a:t>
            </a:r>
            <a:endParaRPr lang="it-IT"/>
          </a:p>
        </p:txBody>
      </p:sp>
    </p:spTree>
    <p:extLst>
      <p:ext uri="{BB962C8B-B14F-4D97-AF65-F5344CB8AC3E}">
        <p14:creationId xmlns:p14="http://schemas.microsoft.com/office/powerpoint/2010/main" val="332921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68" name="Rectangle 67">
            <a:extLst>
              <a:ext uri="{FF2B5EF4-FFF2-40B4-BE49-F238E27FC236}">
                <a16:creationId xmlns:a16="http://schemas.microsoft.com/office/drawing/2014/main" id="{1A03258A-52C6-4288-AA56-C3262A0D2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cxnSp>
        <p:nvCxnSpPr>
          <p:cNvPr id="70" name="Straight Connector 6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CasellaDiTesto 41">
            <a:extLst>
              <a:ext uri="{FF2B5EF4-FFF2-40B4-BE49-F238E27FC236}">
                <a16:creationId xmlns:a16="http://schemas.microsoft.com/office/drawing/2014/main" id="{80634C52-DD87-B5CD-D601-D594AF1F4487}"/>
              </a:ext>
            </a:extLst>
          </p:cNvPr>
          <p:cNvSpPr txBox="1"/>
          <p:nvPr/>
        </p:nvSpPr>
        <p:spPr>
          <a:xfrm>
            <a:off x="1204287" y="1845733"/>
            <a:ext cx="8212091" cy="4243773"/>
          </a:xfrm>
          <a:prstGeom prst="rect">
            <a:avLst/>
          </a:prstGeom>
        </p:spPr>
        <p:txBody>
          <a:bodyPr vert="horz" lIns="0" tIns="45720" rIns="0" bIns="45720" rtlCol="0">
            <a:noAutofit/>
          </a:bodyPr>
          <a:lstStyle/>
          <a:p>
            <a:pPr algn="just" defTabSz="914400">
              <a:lnSpc>
                <a:spcPct val="90000"/>
              </a:lnSpc>
              <a:spcAft>
                <a:spcPts val="600"/>
              </a:spcAft>
              <a:buClr>
                <a:schemeClr val="accent2"/>
              </a:buClr>
            </a:pP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Il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caso</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d'uso</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prevede</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la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gestione</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e il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supporto</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dei</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ticket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aperti</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dai</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clienti</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in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seguito</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problemi</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riscontrati</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con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i</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videogiochi</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a:t>
            </a:r>
          </a:p>
          <a:p>
            <a:pPr marL="342900" indent="-342900" algn="just" defTabSz="914400">
              <a:lnSpc>
                <a:spcPct val="90000"/>
              </a:lnSpc>
              <a:spcBef>
                <a:spcPts val="300"/>
              </a:spcBef>
              <a:spcAft>
                <a:spcPts val="300"/>
              </a:spcAft>
              <a:buClr>
                <a:schemeClr val="accent2"/>
              </a:buClr>
              <a:buFont typeface="+mj-lt"/>
              <a:buAutoNum type="arabicParenR"/>
            </a:pPr>
            <a:r>
              <a:rPr lang="en-US" sz="1400" b="1" dirty="0" err="1">
                <a:solidFill>
                  <a:schemeClr val="tx1">
                    <a:lumMod val="85000"/>
                    <a:lumOff val="15000"/>
                  </a:schemeClr>
                </a:solidFill>
                <a:latin typeface="Source Sans Pro" panose="020B0503030403020204" pitchFamily="34" charset="0"/>
                <a:ea typeface="Source Sans Pro" panose="020B0503030403020204" pitchFamily="34" charset="0"/>
              </a:rPr>
              <a:t>Creazione</a:t>
            </a:r>
            <a:r>
              <a:rPr lang="en-US" sz="1400" b="1" dirty="0">
                <a:solidFill>
                  <a:schemeClr val="tx1">
                    <a:lumMod val="85000"/>
                    <a:lumOff val="15000"/>
                  </a:schemeClr>
                </a:solidFill>
                <a:latin typeface="Source Sans Pro" panose="020B0503030403020204" pitchFamily="34" charset="0"/>
                <a:ea typeface="Source Sans Pro" panose="020B0503030403020204" pitchFamily="34" charset="0"/>
              </a:rPr>
              <a:t> del ticket</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Un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cliente</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User</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apre</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un ticket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specificando</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dettagli</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sul</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problema</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riscontrato</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a:t>
            </a:r>
          </a:p>
          <a:p>
            <a:pPr marL="342900" indent="-342900" algn="just" defTabSz="914400">
              <a:lnSpc>
                <a:spcPct val="90000"/>
              </a:lnSpc>
              <a:spcBef>
                <a:spcPts val="300"/>
              </a:spcBef>
              <a:spcAft>
                <a:spcPts val="300"/>
              </a:spcAft>
              <a:buClr>
                <a:schemeClr val="accent2"/>
              </a:buClr>
              <a:buFont typeface="+mj-lt"/>
              <a:buAutoNum type="arabicParenR"/>
            </a:pPr>
            <a:r>
              <a:rPr lang="en-US" sz="1400" b="1" dirty="0">
                <a:solidFill>
                  <a:schemeClr val="tx1">
                    <a:lumMod val="85000"/>
                    <a:lumOff val="15000"/>
                  </a:schemeClr>
                </a:solidFill>
                <a:latin typeface="Source Sans Pro" panose="020B0503030403020204" pitchFamily="34" charset="0"/>
                <a:ea typeface="Source Sans Pro" panose="020B0503030403020204" pitchFamily="34" charset="0"/>
              </a:rPr>
              <a:t>Check di </a:t>
            </a:r>
            <a:r>
              <a:rPr lang="en-US" sz="1400" b="1" dirty="0" err="1">
                <a:solidFill>
                  <a:schemeClr val="tx1">
                    <a:lumMod val="85000"/>
                    <a:lumOff val="15000"/>
                  </a:schemeClr>
                </a:solidFill>
                <a:latin typeface="Source Sans Pro" panose="020B0503030403020204" pitchFamily="34" charset="0"/>
                <a:ea typeface="Source Sans Pro" panose="020B0503030403020204" pitchFamily="34" charset="0"/>
              </a:rPr>
              <a:t>validità</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L'operatore</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Simple Operator</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verifica</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la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validità</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del ticket:</a:t>
            </a:r>
          </a:p>
          <a:p>
            <a:pPr marL="800100" lvl="1" indent="-342900" algn="just" defTabSz="914400">
              <a:lnSpc>
                <a:spcPct val="90000"/>
              </a:lnSpc>
              <a:spcBef>
                <a:spcPts val="300"/>
              </a:spcBef>
              <a:spcAft>
                <a:spcPts val="300"/>
              </a:spcAft>
              <a:buClr>
                <a:schemeClr val="accent2"/>
              </a:buClr>
              <a:buFont typeface="Courier New" panose="02070309020205020404" pitchFamily="49" charset="0"/>
              <a:buChar char="o"/>
            </a:pP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Se non è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valido</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il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cliente</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viene</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notificato</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automaticamente</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via email. </a:t>
            </a:r>
          </a:p>
          <a:p>
            <a:pPr marL="800100" lvl="1" indent="-342900" algn="just" defTabSz="914400">
              <a:lnSpc>
                <a:spcPct val="90000"/>
              </a:lnSpc>
              <a:spcBef>
                <a:spcPts val="300"/>
              </a:spcBef>
              <a:spcAft>
                <a:spcPts val="300"/>
              </a:spcAft>
              <a:buClr>
                <a:schemeClr val="accent2"/>
              </a:buClr>
              <a:buFont typeface="Courier New" panose="02070309020205020404" pitchFamily="49" charset="0"/>
              <a:buChar char="o"/>
            </a:pP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In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caso</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contrario</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il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processo</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continua.</a:t>
            </a:r>
          </a:p>
          <a:p>
            <a:pPr marL="342900" indent="-342900" algn="just" defTabSz="914400">
              <a:lnSpc>
                <a:spcPct val="90000"/>
              </a:lnSpc>
              <a:spcBef>
                <a:spcPts val="300"/>
              </a:spcBef>
              <a:spcAft>
                <a:spcPts val="300"/>
              </a:spcAft>
              <a:buClr>
                <a:schemeClr val="accent2"/>
              </a:buClr>
              <a:buFont typeface="+mj-lt"/>
              <a:buAutoNum type="arabicParenR"/>
            </a:pPr>
            <a:r>
              <a:rPr lang="en-US" sz="1400" b="1" dirty="0" err="1">
                <a:solidFill>
                  <a:schemeClr val="tx1">
                    <a:lumMod val="85000"/>
                    <a:lumOff val="15000"/>
                  </a:schemeClr>
                </a:solidFill>
                <a:latin typeface="Source Sans Pro" panose="020B0503030403020204" pitchFamily="34" charset="0"/>
                <a:ea typeface="Source Sans Pro" panose="020B0503030403020204" pitchFamily="34" charset="0"/>
              </a:rPr>
              <a:t>Classificazione</a:t>
            </a:r>
            <a:r>
              <a:rPr lang="en-US" sz="1400" b="1" dirty="0">
                <a:solidFill>
                  <a:schemeClr val="tx1">
                    <a:lumMod val="85000"/>
                    <a:lumOff val="15000"/>
                  </a:schemeClr>
                </a:solidFill>
                <a:latin typeface="Source Sans Pro" panose="020B0503030403020204" pitchFamily="34" charset="0"/>
                <a:ea typeface="Source Sans Pro" panose="020B0503030403020204" pitchFamily="34" charset="0"/>
              </a:rPr>
              <a:t> del </a:t>
            </a:r>
            <a:r>
              <a:rPr lang="en-US" sz="1400" b="1" dirty="0" err="1">
                <a:solidFill>
                  <a:schemeClr val="tx1">
                    <a:lumMod val="85000"/>
                    <a:lumOff val="15000"/>
                  </a:schemeClr>
                </a:solidFill>
                <a:latin typeface="Source Sans Pro" panose="020B0503030403020204" pitchFamily="34" charset="0"/>
                <a:ea typeface="Source Sans Pro" panose="020B0503030403020204" pitchFamily="34" charset="0"/>
              </a:rPr>
              <a:t>problema</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Il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sistema</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analizza</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la natura del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problema</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segnalato</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dal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cliente</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a:t>
            </a:r>
          </a:p>
          <a:p>
            <a:pPr marL="342900" indent="-342900" algn="just" defTabSz="914400">
              <a:lnSpc>
                <a:spcPct val="90000"/>
              </a:lnSpc>
              <a:spcBef>
                <a:spcPts val="300"/>
              </a:spcBef>
              <a:spcAft>
                <a:spcPts val="300"/>
              </a:spcAft>
              <a:buClr>
                <a:schemeClr val="accent2"/>
              </a:buClr>
              <a:buFont typeface="+mj-lt"/>
              <a:buAutoNum type="arabicParenR"/>
            </a:pPr>
            <a:r>
              <a:rPr lang="en-US" sz="1400" b="1" dirty="0" err="1">
                <a:solidFill>
                  <a:schemeClr val="tx1">
                    <a:lumMod val="85000"/>
                    <a:lumOff val="15000"/>
                  </a:schemeClr>
                </a:solidFill>
                <a:latin typeface="Source Sans Pro" panose="020B0503030403020204" pitchFamily="34" charset="0"/>
                <a:ea typeface="Source Sans Pro" panose="020B0503030403020204" pitchFamily="34" charset="0"/>
              </a:rPr>
              <a:t>Assegnazione</a:t>
            </a:r>
            <a:r>
              <a:rPr lang="en-US" sz="1400" b="1" dirty="0">
                <a:solidFill>
                  <a:schemeClr val="tx1">
                    <a:lumMod val="85000"/>
                    <a:lumOff val="15000"/>
                  </a:schemeClr>
                </a:solidFill>
                <a:latin typeface="Source Sans Pro" panose="020B0503030403020204" pitchFamily="34" charset="0"/>
                <a:ea typeface="Source Sans Pro" panose="020B0503030403020204" pitchFamily="34" charset="0"/>
              </a:rPr>
              <a:t> del ticket</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In base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alla</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classificazione</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il ticket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viene</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assegnato</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 un </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Simple Operator </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o a un </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Tech Operator</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a:t>
            </a:r>
          </a:p>
          <a:p>
            <a:pPr marL="342900" indent="-342900" algn="just" defTabSz="914400">
              <a:lnSpc>
                <a:spcPct val="90000"/>
              </a:lnSpc>
              <a:spcBef>
                <a:spcPts val="300"/>
              </a:spcBef>
              <a:spcAft>
                <a:spcPts val="300"/>
              </a:spcAft>
              <a:buClr>
                <a:schemeClr val="accent2"/>
              </a:buClr>
              <a:buFont typeface="+mj-lt"/>
              <a:buAutoNum type="arabicParenR"/>
            </a:pPr>
            <a:r>
              <a:rPr lang="en-US" sz="1400" b="1" dirty="0" err="1">
                <a:solidFill>
                  <a:schemeClr val="tx1">
                    <a:lumMod val="85000"/>
                    <a:lumOff val="15000"/>
                  </a:schemeClr>
                </a:solidFill>
                <a:latin typeface="Source Sans Pro" panose="020B0503030403020204" pitchFamily="34" charset="0"/>
                <a:ea typeface="Source Sans Pro" panose="020B0503030403020204" pitchFamily="34" charset="0"/>
              </a:rPr>
              <a:t>Gestione</a:t>
            </a:r>
            <a:r>
              <a:rPr lang="en-US" sz="1400" b="1" dirty="0">
                <a:solidFill>
                  <a:schemeClr val="tx1">
                    <a:lumMod val="85000"/>
                    <a:lumOff val="15000"/>
                  </a:schemeClr>
                </a:solidFill>
                <a:latin typeface="Source Sans Pro" panose="020B0503030403020204" pitchFamily="34" charset="0"/>
                <a:ea typeface="Source Sans Pro" panose="020B0503030403020204" pitchFamily="34" charset="0"/>
              </a:rPr>
              <a:t> del ticket</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L'operatore</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assegnato</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gestisce</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il ticket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seguendo</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procedure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stabilite</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a:t>
            </a:r>
          </a:p>
          <a:p>
            <a:pPr marL="342900" indent="-342900" algn="just" defTabSz="914400">
              <a:lnSpc>
                <a:spcPct val="90000"/>
              </a:lnSpc>
              <a:spcBef>
                <a:spcPts val="300"/>
              </a:spcBef>
              <a:spcAft>
                <a:spcPts val="300"/>
              </a:spcAft>
              <a:buClr>
                <a:schemeClr val="accent2"/>
              </a:buClr>
              <a:buFont typeface="+mj-lt"/>
              <a:buAutoNum type="arabicParenR"/>
            </a:pPr>
            <a:r>
              <a:rPr lang="en-US" sz="1400" b="1" dirty="0" err="1">
                <a:solidFill>
                  <a:schemeClr val="tx1">
                    <a:lumMod val="85000"/>
                    <a:lumOff val="15000"/>
                  </a:schemeClr>
                </a:solidFill>
                <a:latin typeface="Source Sans Pro" panose="020B0503030403020204" pitchFamily="34" charset="0"/>
                <a:ea typeface="Source Sans Pro" panose="020B0503030403020204" pitchFamily="34" charset="0"/>
              </a:rPr>
              <a:t>Valutazione</a:t>
            </a:r>
            <a:r>
              <a:rPr lang="en-US" sz="1400" b="1" dirty="0">
                <a:solidFill>
                  <a:schemeClr val="tx1">
                    <a:lumMod val="85000"/>
                    <a:lumOff val="15000"/>
                  </a:schemeClr>
                </a:solidFill>
                <a:latin typeface="Source Sans Pro" panose="020B0503030403020204" pitchFamily="34" charset="0"/>
                <a:ea typeface="Source Sans Pro" panose="020B0503030403020204" pitchFamily="34" charset="0"/>
              </a:rPr>
              <a:t> del </a:t>
            </a:r>
            <a:r>
              <a:rPr lang="en-US" sz="1400" b="1" dirty="0" err="1">
                <a:solidFill>
                  <a:schemeClr val="tx1">
                    <a:lumMod val="85000"/>
                    <a:lumOff val="15000"/>
                  </a:schemeClr>
                </a:solidFill>
                <a:latin typeface="Source Sans Pro" panose="020B0503030403020204" pitchFamily="34" charset="0"/>
                <a:ea typeface="Source Sans Pro" panose="020B0503030403020204" pitchFamily="34" charset="0"/>
              </a:rPr>
              <a:t>cliente</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Risolto</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il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problema</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il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cliente</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valuta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l'esperienza</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assegnando</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un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punteggio</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a:t>
            </a:r>
          </a:p>
          <a:p>
            <a:pPr marL="800100" lvl="1" indent="-342900" algn="just" defTabSz="914400">
              <a:lnSpc>
                <a:spcPct val="90000"/>
              </a:lnSpc>
              <a:spcBef>
                <a:spcPts val="300"/>
              </a:spcBef>
              <a:spcAft>
                <a:spcPts val="300"/>
              </a:spcAft>
              <a:buClr>
                <a:schemeClr val="accent2"/>
              </a:buClr>
              <a:buFont typeface="Courier New" panose="02070309020205020404" pitchFamily="49" charset="0"/>
              <a:buChar char="o"/>
            </a:pP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Se il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cliente</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è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soddisfatto</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il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processo</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termina.</a:t>
            </a:r>
          </a:p>
          <a:p>
            <a:pPr marL="800100" lvl="1" indent="-342900" algn="just" defTabSz="914400">
              <a:lnSpc>
                <a:spcPct val="90000"/>
              </a:lnSpc>
              <a:spcBef>
                <a:spcPts val="300"/>
              </a:spcBef>
              <a:spcAft>
                <a:spcPts val="300"/>
              </a:spcAft>
              <a:buClr>
                <a:schemeClr val="accent2"/>
              </a:buClr>
              <a:buFont typeface="Courier New" panose="02070309020205020404" pitchFamily="49" charset="0"/>
              <a:buChar char="o"/>
            </a:pP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Altrimenti</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il ticket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passa</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al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Servizio</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Clienti</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i="1" dirty="0">
                <a:solidFill>
                  <a:schemeClr val="tx1">
                    <a:lumMod val="85000"/>
                    <a:lumOff val="15000"/>
                  </a:schemeClr>
                </a:solidFill>
                <a:latin typeface="Source Sans Pro" panose="020B0503030403020204" pitchFamily="34" charset="0"/>
                <a:ea typeface="Source Sans Pro" panose="020B0503030403020204" pitchFamily="34" charset="0"/>
              </a:rPr>
              <a:t>Customer Care</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a:t>
            </a:r>
          </a:p>
          <a:p>
            <a:pPr marL="342900" indent="-342900" algn="just" defTabSz="914400">
              <a:lnSpc>
                <a:spcPct val="90000"/>
              </a:lnSpc>
              <a:spcBef>
                <a:spcPts val="300"/>
              </a:spcBef>
              <a:spcAft>
                <a:spcPts val="300"/>
              </a:spcAft>
              <a:buClr>
                <a:schemeClr val="accent2"/>
              </a:buClr>
              <a:buFont typeface="+mj-lt"/>
              <a:buAutoNum type="arabicParenR"/>
            </a:pPr>
            <a:r>
              <a:rPr lang="en-US" sz="1400" b="1" dirty="0" err="1">
                <a:solidFill>
                  <a:schemeClr val="tx1">
                    <a:lumMod val="85000"/>
                    <a:lumOff val="15000"/>
                  </a:schemeClr>
                </a:solidFill>
                <a:latin typeface="Source Sans Pro" panose="020B0503030403020204" pitchFamily="34" charset="0"/>
                <a:ea typeface="Source Sans Pro" panose="020B0503030403020204" pitchFamily="34" charset="0"/>
              </a:rPr>
              <a:t>Gestione</a:t>
            </a:r>
            <a:r>
              <a:rPr lang="en-US" sz="1400" b="1" dirty="0">
                <a:solidFill>
                  <a:schemeClr val="tx1">
                    <a:lumMod val="85000"/>
                    <a:lumOff val="15000"/>
                  </a:schemeClr>
                </a:solidFill>
                <a:latin typeface="Source Sans Pro" panose="020B0503030403020204" pitchFamily="34" charset="0"/>
                <a:ea typeface="Source Sans Pro" panose="020B0503030403020204" pitchFamily="34" charset="0"/>
              </a:rPr>
              <a:t> da </a:t>
            </a:r>
            <a:r>
              <a:rPr lang="en-US" sz="1400" b="1" dirty="0" err="1">
                <a:solidFill>
                  <a:schemeClr val="tx1">
                    <a:lumMod val="85000"/>
                    <a:lumOff val="15000"/>
                  </a:schemeClr>
                </a:solidFill>
                <a:latin typeface="Source Sans Pro" panose="020B0503030403020204" pitchFamily="34" charset="0"/>
                <a:ea typeface="Source Sans Pro" panose="020B0503030403020204" pitchFamily="34" charset="0"/>
              </a:rPr>
              <a:t>parte</a:t>
            </a:r>
            <a:r>
              <a:rPr lang="en-US" sz="1400" b="1" dirty="0">
                <a:solidFill>
                  <a:schemeClr val="tx1">
                    <a:lumMod val="85000"/>
                    <a:lumOff val="15000"/>
                  </a:schemeClr>
                </a:solidFill>
                <a:latin typeface="Source Sans Pro" panose="020B0503030403020204" pitchFamily="34" charset="0"/>
                <a:ea typeface="Source Sans Pro" panose="020B0503030403020204" pitchFamily="34" charset="0"/>
              </a:rPr>
              <a:t> del </a:t>
            </a:r>
            <a:r>
              <a:rPr lang="en-US" sz="1400" b="1" dirty="0" err="1">
                <a:solidFill>
                  <a:schemeClr val="tx1">
                    <a:lumMod val="85000"/>
                    <a:lumOff val="15000"/>
                  </a:schemeClr>
                </a:solidFill>
                <a:latin typeface="Source Sans Pro" panose="020B0503030403020204" pitchFamily="34" charset="0"/>
                <a:ea typeface="Source Sans Pro" panose="020B0503030403020204" pitchFamily="34" charset="0"/>
              </a:rPr>
              <a:t>Servizio</a:t>
            </a:r>
            <a:r>
              <a:rPr lang="en-US" sz="1400" b="1"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b="1" dirty="0" err="1">
                <a:solidFill>
                  <a:schemeClr val="tx1">
                    <a:lumMod val="85000"/>
                    <a:lumOff val="15000"/>
                  </a:schemeClr>
                </a:solidFill>
                <a:latin typeface="Source Sans Pro" panose="020B0503030403020204" pitchFamily="34" charset="0"/>
                <a:ea typeface="Source Sans Pro" panose="020B0503030403020204" pitchFamily="34" charset="0"/>
              </a:rPr>
              <a:t>Clienti</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Il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Servizio</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Clienti</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fornisce</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ulteriori</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informazioni</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al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cliente</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a:t>
            </a:r>
          </a:p>
          <a:p>
            <a:pPr marL="342900" indent="-342900" algn="just" defTabSz="914400">
              <a:lnSpc>
                <a:spcPct val="90000"/>
              </a:lnSpc>
              <a:spcBef>
                <a:spcPts val="300"/>
              </a:spcBef>
              <a:spcAft>
                <a:spcPts val="300"/>
              </a:spcAft>
              <a:buClr>
                <a:schemeClr val="accent2"/>
              </a:buClr>
              <a:buFont typeface="+mj-lt"/>
              <a:buAutoNum type="arabicParenR"/>
            </a:pPr>
            <a:r>
              <a:rPr lang="en-US" sz="1400" b="1" dirty="0" err="1">
                <a:solidFill>
                  <a:schemeClr val="tx1">
                    <a:lumMod val="85000"/>
                    <a:lumOff val="15000"/>
                  </a:schemeClr>
                </a:solidFill>
                <a:latin typeface="Source Sans Pro" panose="020B0503030403020204" pitchFamily="34" charset="0"/>
                <a:ea typeface="Source Sans Pro" panose="020B0503030403020204" pitchFamily="34" charset="0"/>
              </a:rPr>
              <a:t>Risposta</a:t>
            </a:r>
            <a:r>
              <a:rPr lang="en-US" sz="1400" b="1" dirty="0">
                <a:solidFill>
                  <a:schemeClr val="tx1">
                    <a:lumMod val="85000"/>
                    <a:lumOff val="15000"/>
                  </a:schemeClr>
                </a:solidFill>
                <a:latin typeface="Source Sans Pro" panose="020B0503030403020204" pitchFamily="34" charset="0"/>
                <a:ea typeface="Source Sans Pro" panose="020B0503030403020204" pitchFamily="34" charset="0"/>
              </a:rPr>
              <a:t> al </a:t>
            </a:r>
            <a:r>
              <a:rPr lang="en-US" sz="1400" b="1" dirty="0" err="1">
                <a:solidFill>
                  <a:schemeClr val="tx1">
                    <a:lumMod val="85000"/>
                    <a:lumOff val="15000"/>
                  </a:schemeClr>
                </a:solidFill>
                <a:latin typeface="Source Sans Pro" panose="020B0503030403020204" pitchFamily="34" charset="0"/>
                <a:ea typeface="Source Sans Pro" panose="020B0503030403020204" pitchFamily="34" charset="0"/>
              </a:rPr>
              <a:t>cliente</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Il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sistema</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invia</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la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risposta</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del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Servizio</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Clienti</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all’utente</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completando</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 il </a:t>
            </a:r>
            <a:r>
              <a:rPr lang="en-US" sz="1400" dirty="0" err="1">
                <a:solidFill>
                  <a:schemeClr val="tx1">
                    <a:lumMod val="85000"/>
                    <a:lumOff val="15000"/>
                  </a:schemeClr>
                </a:solidFill>
                <a:latin typeface="Source Sans Pro" panose="020B0503030403020204" pitchFamily="34" charset="0"/>
                <a:ea typeface="Source Sans Pro" panose="020B0503030403020204" pitchFamily="34" charset="0"/>
              </a:rPr>
              <a:t>processo</a:t>
            </a:r>
            <a:r>
              <a:rPr lang="en-US" sz="1400" dirty="0">
                <a:solidFill>
                  <a:schemeClr val="tx1">
                    <a:lumMod val="85000"/>
                    <a:lumOff val="15000"/>
                  </a:schemeClr>
                </a:solidFill>
                <a:latin typeface="Source Sans Pro" panose="020B0503030403020204" pitchFamily="34" charset="0"/>
                <a:ea typeface="Source Sans Pro" panose="020B0503030403020204" pitchFamily="34" charset="0"/>
              </a:rPr>
              <a:t>.</a:t>
            </a:r>
          </a:p>
        </p:txBody>
      </p:sp>
      <p:pic>
        <p:nvPicPr>
          <p:cNvPr id="4" name="Immagine 3" descr="Immagine che contiene logo, simbolo, Elementi grafici, Blu elettrico&#10;&#10;Descrizione generata automaticamente">
            <a:extLst>
              <a:ext uri="{FF2B5EF4-FFF2-40B4-BE49-F238E27FC236}">
                <a16:creationId xmlns:a16="http://schemas.microsoft.com/office/drawing/2014/main" id="{1E844B06-96B3-0B15-F30B-86D6A701F711}"/>
              </a:ext>
            </a:extLst>
          </p:cNvPr>
          <p:cNvPicPr>
            <a:picLocks noChangeAspect="1"/>
          </p:cNvPicPr>
          <p:nvPr/>
        </p:nvPicPr>
        <p:blipFill rotWithShape="1">
          <a:blip r:embed="rId2">
            <a:extLst>
              <a:ext uri="{28A0092B-C50C-407E-A947-70E740481C1C}">
                <a14:useLocalDpi xmlns:a14="http://schemas.microsoft.com/office/drawing/2010/main" val="0"/>
              </a:ext>
            </a:extLst>
          </a:blip>
          <a:srcRect l="9677" r="2" b="2"/>
          <a:stretch/>
        </p:blipFill>
        <p:spPr>
          <a:xfrm>
            <a:off x="9416378" y="1982656"/>
            <a:ext cx="1657673" cy="1835280"/>
          </a:xfrm>
          <a:prstGeom prst="rect">
            <a:avLst/>
          </a:prstGeom>
        </p:spPr>
      </p:pic>
      <p:sp>
        <p:nvSpPr>
          <p:cNvPr id="5" name="CasellaDiTesto 4">
            <a:extLst>
              <a:ext uri="{FF2B5EF4-FFF2-40B4-BE49-F238E27FC236}">
                <a16:creationId xmlns:a16="http://schemas.microsoft.com/office/drawing/2014/main" id="{84D5DB6D-F227-9D09-4CF8-6F7FA5372ABD}"/>
              </a:ext>
            </a:extLst>
          </p:cNvPr>
          <p:cNvSpPr txBox="1"/>
          <p:nvPr/>
        </p:nvSpPr>
        <p:spPr>
          <a:xfrm>
            <a:off x="1097279" y="906848"/>
            <a:ext cx="6094378" cy="830997"/>
          </a:xfrm>
          <a:prstGeom prst="rect">
            <a:avLst/>
          </a:prstGeom>
          <a:noFill/>
        </p:spPr>
        <p:txBody>
          <a:bodyPr wrap="square">
            <a:spAutoFit/>
          </a:bodyPr>
          <a:lstStyle/>
          <a:p>
            <a:r>
              <a:rPr lang="en-US" sz="4800" b="1">
                <a:solidFill>
                  <a:schemeClr val="accent2"/>
                </a:solidFill>
                <a:latin typeface="Source Sans Pro" panose="020B0503030403020204" pitchFamily="34" charset="0"/>
                <a:ea typeface="Source Sans Pro" panose="020B0503030403020204" pitchFamily="34" charset="0"/>
              </a:rPr>
              <a:t>Bonita: </a:t>
            </a:r>
            <a:r>
              <a:rPr lang="en-US" sz="4800" b="1" err="1">
                <a:solidFill>
                  <a:schemeClr val="accent2"/>
                </a:solidFill>
                <a:latin typeface="Source Sans Pro" panose="020B0503030403020204" pitchFamily="34" charset="0"/>
                <a:ea typeface="Source Sans Pro" panose="020B0503030403020204" pitchFamily="34" charset="0"/>
              </a:rPr>
              <a:t>caso</a:t>
            </a:r>
            <a:r>
              <a:rPr lang="en-US" sz="4800" b="1">
                <a:solidFill>
                  <a:schemeClr val="accent2"/>
                </a:solidFill>
                <a:latin typeface="Source Sans Pro" panose="020B0503030403020204" pitchFamily="34" charset="0"/>
                <a:ea typeface="Source Sans Pro" panose="020B0503030403020204" pitchFamily="34" charset="0"/>
              </a:rPr>
              <a:t> </a:t>
            </a:r>
            <a:r>
              <a:rPr lang="en-US" sz="4800" b="1" err="1">
                <a:solidFill>
                  <a:schemeClr val="accent2"/>
                </a:solidFill>
                <a:latin typeface="Source Sans Pro" panose="020B0503030403020204" pitchFamily="34" charset="0"/>
                <a:ea typeface="Source Sans Pro" panose="020B0503030403020204" pitchFamily="34" charset="0"/>
              </a:rPr>
              <a:t>d’uso</a:t>
            </a:r>
            <a:endParaRPr lang="it-IT" sz="4800"/>
          </a:p>
        </p:txBody>
      </p:sp>
    </p:spTree>
    <p:extLst>
      <p:ext uri="{BB962C8B-B14F-4D97-AF65-F5344CB8AC3E}">
        <p14:creationId xmlns:p14="http://schemas.microsoft.com/office/powerpoint/2010/main" val="1297387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A58DAEFF-C73D-EB0D-974B-0ED8951EFB8D}"/>
              </a:ext>
            </a:extLst>
          </p:cNvPr>
          <p:cNvPicPr>
            <a:picLocks noGrp="1" noChangeAspect="1"/>
          </p:cNvPicPr>
          <p:nvPr>
            <p:ph idx="1"/>
          </p:nvPr>
        </p:nvPicPr>
        <p:blipFill>
          <a:blip r:embed="rId2"/>
          <a:stretch>
            <a:fillRect/>
          </a:stretch>
        </p:blipFill>
        <p:spPr>
          <a:xfrm>
            <a:off x="4223942" y="1215957"/>
            <a:ext cx="7738927" cy="4552545"/>
          </a:xfrm>
          <a:prstGeom prst="rect">
            <a:avLst/>
          </a:prstGeom>
        </p:spPr>
      </p:pic>
      <p:sp>
        <p:nvSpPr>
          <p:cNvPr id="6" name="Titolo 1">
            <a:extLst>
              <a:ext uri="{FF2B5EF4-FFF2-40B4-BE49-F238E27FC236}">
                <a16:creationId xmlns:a16="http://schemas.microsoft.com/office/drawing/2014/main" id="{A96ECD7C-8DF6-3C2E-2EEF-EB33DD907447}"/>
              </a:ext>
            </a:extLst>
          </p:cNvPr>
          <p:cNvSpPr txBox="1">
            <a:spLocks noGrp="1"/>
          </p:cNvSpPr>
          <p:nvPr>
            <p:ph type="title"/>
          </p:nvPr>
        </p:nvSpPr>
        <p:spPr>
          <a:xfrm>
            <a:off x="466928" y="1537308"/>
            <a:ext cx="3200400" cy="22860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just"/>
            <a:r>
              <a:rPr lang="it-IT" b="1" dirty="0">
                <a:solidFill>
                  <a:schemeClr val="bg1"/>
                </a:solidFill>
                <a:latin typeface="Source Sans Pro" panose="020B0503030403020204" pitchFamily="34" charset="0"/>
                <a:ea typeface="Source Sans Pro" panose="020B0503030403020204" pitchFamily="34" charset="0"/>
              </a:rPr>
              <a:t>Workflow </a:t>
            </a:r>
            <a:r>
              <a:rPr lang="it-IT" b="1" dirty="0" err="1">
                <a:solidFill>
                  <a:schemeClr val="bg1"/>
                </a:solidFill>
                <a:latin typeface="Source Sans Pro" panose="020B0503030403020204" pitchFamily="34" charset="0"/>
                <a:ea typeface="Source Sans Pro" panose="020B0503030403020204" pitchFamily="34" charset="0"/>
              </a:rPr>
              <a:t>diagram</a:t>
            </a:r>
            <a:endParaRPr lang="it-IT" b="1" dirty="0">
              <a:solidFill>
                <a:schemeClr val="bg1"/>
              </a:solidFill>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65172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0">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22" name="Rectangle 12">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cxnSp>
        <p:nvCxnSpPr>
          <p:cNvPr id="24"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16">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1">
            <a:extLst>
              <a:ext uri="{FF2B5EF4-FFF2-40B4-BE49-F238E27FC236}">
                <a16:creationId xmlns:a16="http://schemas.microsoft.com/office/drawing/2014/main" id="{24A358D4-6631-4CAE-D634-A392D0D1A085}"/>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b="1">
                <a:solidFill>
                  <a:schemeClr val="accent2"/>
                </a:solidFill>
                <a:latin typeface="Source Sans Pro" panose="020B0503030403020204" pitchFamily="34" charset="0"/>
                <a:ea typeface="Source Sans Pro" panose="020B0503030403020204" pitchFamily="34" charset="0"/>
              </a:rPr>
              <a:t>Form Utente</a:t>
            </a:r>
            <a:r>
              <a:rPr lang="en-US" b="1" dirty="0">
                <a:solidFill>
                  <a:schemeClr val="accent2"/>
                </a:solidFill>
                <a:latin typeface="Source Sans Pro" panose="020B0503030403020204" pitchFamily="34" charset="0"/>
                <a:ea typeface="Source Sans Pro" panose="020B0503030403020204" pitchFamily="34" charset="0"/>
              </a:rPr>
              <a:t>: </a:t>
            </a:r>
            <a:r>
              <a:rPr lang="en-US" b="1" dirty="0" err="1">
                <a:solidFill>
                  <a:schemeClr val="accent2"/>
                </a:solidFill>
                <a:latin typeface="Source Sans Pro" panose="020B0503030403020204" pitchFamily="34" charset="0"/>
                <a:ea typeface="Source Sans Pro" panose="020B0503030403020204" pitchFamily="34" charset="0"/>
              </a:rPr>
              <a:t>invio</a:t>
            </a:r>
            <a:r>
              <a:rPr lang="en-US" b="1" dirty="0">
                <a:solidFill>
                  <a:schemeClr val="accent2"/>
                </a:solidFill>
                <a:latin typeface="Source Sans Pro" panose="020B0503030403020204" pitchFamily="34" charset="0"/>
                <a:ea typeface="Source Sans Pro" panose="020B0503030403020204" pitchFamily="34" charset="0"/>
              </a:rPr>
              <a:t> ticket</a:t>
            </a:r>
          </a:p>
        </p:txBody>
      </p:sp>
      <p:cxnSp>
        <p:nvCxnSpPr>
          <p:cNvPr id="26" name="Straight Connector 18">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7" name="Rectangle 20">
            <a:extLst>
              <a:ext uri="{FF2B5EF4-FFF2-40B4-BE49-F238E27FC236}">
                <a16:creationId xmlns:a16="http://schemas.microsoft.com/office/drawing/2014/main" id="{7CFB8C0F-4E01-4C10-A861-0C16EB92D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28" name="Rectangle 22">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30" name="CasellaDiTesto 29">
            <a:extLst>
              <a:ext uri="{FF2B5EF4-FFF2-40B4-BE49-F238E27FC236}">
                <a16:creationId xmlns:a16="http://schemas.microsoft.com/office/drawing/2014/main" id="{A1DC837E-232D-F927-C0DB-510F56D1C041}"/>
              </a:ext>
            </a:extLst>
          </p:cNvPr>
          <p:cNvSpPr txBox="1"/>
          <p:nvPr/>
        </p:nvSpPr>
        <p:spPr>
          <a:xfrm>
            <a:off x="9153163" y="932524"/>
            <a:ext cx="2389909" cy="3416320"/>
          </a:xfrm>
          <a:prstGeom prst="rect">
            <a:avLst/>
          </a:prstGeom>
          <a:noFill/>
        </p:spPr>
        <p:txBody>
          <a:bodyPr wrap="square" rtlCol="0">
            <a:spAutoFit/>
          </a:bodyPr>
          <a:lstStyle/>
          <a:p>
            <a:pPr marL="285750" indent="-285750">
              <a:buClr>
                <a:schemeClr val="accent2"/>
              </a:buClr>
              <a:buFont typeface="Wingdings" panose="05000000000000000000" pitchFamily="2" charset="2"/>
              <a:buChar char="Ø"/>
            </a:pPr>
            <a:r>
              <a:rPr lang="it-IT" dirty="0">
                <a:solidFill>
                  <a:schemeClr val="tx1">
                    <a:lumMod val="85000"/>
                    <a:lumOff val="15000"/>
                  </a:schemeClr>
                </a:solidFill>
                <a:latin typeface="Source Sans Pro" panose="020B0503030403020204" pitchFamily="34" charset="0"/>
                <a:ea typeface="Source Sans Pro" panose="020B0503030403020204" pitchFamily="34" charset="0"/>
              </a:rPr>
              <a:t>L’utente compila i campi con i dati richiesti; in particolare seleziona il tipo di problema da una lista predefinita per poi, nei passaggi successivi, smistare il ticket all’operatore competente.</a:t>
            </a:r>
          </a:p>
        </p:txBody>
      </p:sp>
      <p:pic>
        <p:nvPicPr>
          <p:cNvPr id="32" name="Immagine 31">
            <a:extLst>
              <a:ext uri="{FF2B5EF4-FFF2-40B4-BE49-F238E27FC236}">
                <a16:creationId xmlns:a16="http://schemas.microsoft.com/office/drawing/2014/main" id="{12EDDDB7-FE5B-7581-CFD2-F3E1284B61E8}"/>
              </a:ext>
            </a:extLst>
          </p:cNvPr>
          <p:cNvPicPr>
            <a:picLocks noChangeAspect="1"/>
          </p:cNvPicPr>
          <p:nvPr/>
        </p:nvPicPr>
        <p:blipFill>
          <a:blip r:embed="rId2"/>
          <a:stretch>
            <a:fillRect/>
          </a:stretch>
        </p:blipFill>
        <p:spPr>
          <a:xfrm>
            <a:off x="648928" y="819381"/>
            <a:ext cx="8367485" cy="36274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2132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0">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22" name="Rectangle 12">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cxnSp>
        <p:nvCxnSpPr>
          <p:cNvPr id="24"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16">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1">
            <a:extLst>
              <a:ext uri="{FF2B5EF4-FFF2-40B4-BE49-F238E27FC236}">
                <a16:creationId xmlns:a16="http://schemas.microsoft.com/office/drawing/2014/main" id="{24A358D4-6631-4CAE-D634-A392D0D1A085}"/>
              </a:ext>
            </a:extLst>
          </p:cNvPr>
          <p:cNvSpPr>
            <a:spLocks noGrp="1"/>
          </p:cNvSpPr>
          <p:nvPr>
            <p:ph type="title"/>
          </p:nvPr>
        </p:nvSpPr>
        <p:spPr>
          <a:xfrm>
            <a:off x="633999" y="4550229"/>
            <a:ext cx="4784307" cy="1057655"/>
          </a:xfrm>
        </p:spPr>
        <p:txBody>
          <a:bodyPr vert="horz" lIns="91440" tIns="45720" rIns="91440" bIns="45720" rtlCol="0" anchor="b">
            <a:normAutofit/>
          </a:bodyPr>
          <a:lstStyle/>
          <a:p>
            <a:r>
              <a:rPr lang="en-US" b="1" dirty="0">
                <a:solidFill>
                  <a:schemeClr val="accent2"/>
                </a:solidFill>
                <a:latin typeface="Source Sans Pro" panose="020B0503030403020204" pitchFamily="34" charset="0"/>
                <a:ea typeface="Source Sans Pro" panose="020B0503030403020204" pitchFamily="34" charset="0"/>
              </a:rPr>
              <a:t>Form </a:t>
            </a:r>
            <a:r>
              <a:rPr lang="en-US" b="1" dirty="0" err="1">
                <a:solidFill>
                  <a:schemeClr val="accent2"/>
                </a:solidFill>
                <a:latin typeface="Source Sans Pro" panose="020B0503030403020204" pitchFamily="34" charset="0"/>
                <a:ea typeface="Source Sans Pro" panose="020B0503030403020204" pitchFamily="34" charset="0"/>
              </a:rPr>
              <a:t>Operatore</a:t>
            </a:r>
            <a:r>
              <a:rPr lang="en-US" b="1" dirty="0">
                <a:solidFill>
                  <a:schemeClr val="accent2"/>
                </a:solidFill>
                <a:latin typeface="Source Sans Pro" panose="020B0503030403020204" pitchFamily="34" charset="0"/>
                <a:ea typeface="Source Sans Pro" panose="020B0503030403020204" pitchFamily="34" charset="0"/>
              </a:rPr>
              <a:t>:</a:t>
            </a:r>
          </a:p>
        </p:txBody>
      </p:sp>
      <p:cxnSp>
        <p:nvCxnSpPr>
          <p:cNvPr id="26" name="Straight Connector 18">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7" name="Rectangle 20">
            <a:extLst>
              <a:ext uri="{FF2B5EF4-FFF2-40B4-BE49-F238E27FC236}">
                <a16:creationId xmlns:a16="http://schemas.microsoft.com/office/drawing/2014/main" id="{7CFB8C0F-4E01-4C10-A861-0C16EB92D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28" name="Rectangle 22">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pic>
        <p:nvPicPr>
          <p:cNvPr id="3" name="Immagine 2">
            <a:extLst>
              <a:ext uri="{FF2B5EF4-FFF2-40B4-BE49-F238E27FC236}">
                <a16:creationId xmlns:a16="http://schemas.microsoft.com/office/drawing/2014/main" id="{4DAD2AA8-F0E6-58AE-E077-613AA520A92C}"/>
              </a:ext>
            </a:extLst>
          </p:cNvPr>
          <p:cNvPicPr>
            <a:picLocks noChangeAspect="1"/>
          </p:cNvPicPr>
          <p:nvPr/>
        </p:nvPicPr>
        <p:blipFill>
          <a:blip r:embed="rId2"/>
          <a:stretch>
            <a:fillRect/>
          </a:stretch>
        </p:blipFill>
        <p:spPr>
          <a:xfrm>
            <a:off x="721086" y="420278"/>
            <a:ext cx="6116942" cy="40265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CasellaDiTesto 4">
            <a:extLst>
              <a:ext uri="{FF2B5EF4-FFF2-40B4-BE49-F238E27FC236}">
                <a16:creationId xmlns:a16="http://schemas.microsoft.com/office/drawing/2014/main" id="{00582B9E-A185-5481-DC14-9311EB44181D}"/>
              </a:ext>
            </a:extLst>
          </p:cNvPr>
          <p:cNvSpPr txBox="1"/>
          <p:nvPr/>
        </p:nvSpPr>
        <p:spPr>
          <a:xfrm>
            <a:off x="5216457" y="4788000"/>
            <a:ext cx="6094378" cy="830997"/>
          </a:xfrm>
          <a:prstGeom prst="rect">
            <a:avLst/>
          </a:prstGeom>
          <a:noFill/>
        </p:spPr>
        <p:txBody>
          <a:bodyPr wrap="square">
            <a:spAutoFit/>
          </a:bodyPr>
          <a:lstStyle/>
          <a:p>
            <a:r>
              <a:rPr lang="en-US" sz="4800" b="1" err="1">
                <a:solidFill>
                  <a:schemeClr val="accent2"/>
                </a:solidFill>
                <a:latin typeface="Source Sans Pro" panose="020B0503030403020204" pitchFamily="34" charset="0"/>
                <a:ea typeface="Source Sans Pro" panose="020B0503030403020204" pitchFamily="34" charset="0"/>
              </a:rPr>
              <a:t>validazione</a:t>
            </a:r>
            <a:r>
              <a:rPr lang="en-US" sz="4800" b="1">
                <a:solidFill>
                  <a:schemeClr val="accent2"/>
                </a:solidFill>
                <a:latin typeface="Source Sans Pro" panose="020B0503030403020204" pitchFamily="34" charset="0"/>
                <a:ea typeface="Source Sans Pro" panose="020B0503030403020204" pitchFamily="34" charset="0"/>
              </a:rPr>
              <a:t> ticket</a:t>
            </a:r>
            <a:endParaRPr lang="it-IT" sz="4800"/>
          </a:p>
        </p:txBody>
      </p:sp>
      <p:sp>
        <p:nvSpPr>
          <p:cNvPr id="7" name="CasellaDiTesto 6">
            <a:extLst>
              <a:ext uri="{FF2B5EF4-FFF2-40B4-BE49-F238E27FC236}">
                <a16:creationId xmlns:a16="http://schemas.microsoft.com/office/drawing/2014/main" id="{2D427EAB-F7D1-28D1-4A0D-91E7CB7B96A5}"/>
              </a:ext>
            </a:extLst>
          </p:cNvPr>
          <p:cNvSpPr txBox="1"/>
          <p:nvPr/>
        </p:nvSpPr>
        <p:spPr>
          <a:xfrm>
            <a:off x="7559114" y="1417883"/>
            <a:ext cx="2389909" cy="2308324"/>
          </a:xfrm>
          <a:prstGeom prst="rect">
            <a:avLst/>
          </a:prstGeom>
          <a:noFill/>
        </p:spPr>
        <p:txBody>
          <a:bodyPr wrap="square" rtlCol="0">
            <a:spAutoFit/>
          </a:bodyPr>
          <a:lstStyle/>
          <a:p>
            <a:pPr marL="285750" indent="-285750">
              <a:buClr>
                <a:schemeClr val="accent2"/>
              </a:buClr>
              <a:buFont typeface="Wingdings" panose="05000000000000000000" pitchFamily="2" charset="2"/>
              <a:buChar char="Ø"/>
            </a:pPr>
            <a:r>
              <a:rPr lang="it-IT" dirty="0">
                <a:solidFill>
                  <a:schemeClr val="tx1">
                    <a:lumMod val="85000"/>
                    <a:lumOff val="15000"/>
                  </a:schemeClr>
                </a:solidFill>
                <a:latin typeface="Source Sans Pro" panose="020B0503030403020204" pitchFamily="34" charset="0"/>
                <a:ea typeface="Source Sans Pro" panose="020B0503030403020204" pitchFamily="34" charset="0"/>
              </a:rPr>
              <a:t>L’operatore semplice verifica i dati forniti dall’utente e se il problema sia gestibile; in caso affermativo spunta l’apposita casella.</a:t>
            </a:r>
          </a:p>
        </p:txBody>
      </p:sp>
    </p:spTree>
    <p:extLst>
      <p:ext uri="{BB962C8B-B14F-4D97-AF65-F5344CB8AC3E}">
        <p14:creationId xmlns:p14="http://schemas.microsoft.com/office/powerpoint/2010/main" val="3950486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0">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22" name="Rectangle 12">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cxnSp>
        <p:nvCxnSpPr>
          <p:cNvPr id="24"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16">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1">
            <a:extLst>
              <a:ext uri="{FF2B5EF4-FFF2-40B4-BE49-F238E27FC236}">
                <a16:creationId xmlns:a16="http://schemas.microsoft.com/office/drawing/2014/main" id="{24A358D4-6631-4CAE-D634-A392D0D1A085}"/>
              </a:ext>
            </a:extLst>
          </p:cNvPr>
          <p:cNvSpPr>
            <a:spLocks noGrp="1"/>
          </p:cNvSpPr>
          <p:nvPr>
            <p:ph type="title"/>
          </p:nvPr>
        </p:nvSpPr>
        <p:spPr>
          <a:xfrm>
            <a:off x="633999" y="4550229"/>
            <a:ext cx="4862129" cy="1057655"/>
          </a:xfrm>
        </p:spPr>
        <p:txBody>
          <a:bodyPr vert="horz" lIns="91440" tIns="45720" rIns="91440" bIns="45720" rtlCol="0" anchor="b">
            <a:normAutofit/>
          </a:bodyPr>
          <a:lstStyle/>
          <a:p>
            <a:r>
              <a:rPr lang="en-US" b="1" dirty="0">
                <a:solidFill>
                  <a:schemeClr val="accent2"/>
                </a:solidFill>
                <a:latin typeface="Source Sans Pro" panose="020B0503030403020204" pitchFamily="34" charset="0"/>
                <a:ea typeface="Source Sans Pro" panose="020B0503030403020204" pitchFamily="34" charset="0"/>
              </a:rPr>
              <a:t>Form </a:t>
            </a:r>
            <a:r>
              <a:rPr lang="en-US" b="1" dirty="0" err="1">
                <a:solidFill>
                  <a:schemeClr val="accent2"/>
                </a:solidFill>
                <a:latin typeface="Source Sans Pro" panose="020B0503030403020204" pitchFamily="34" charset="0"/>
                <a:ea typeface="Source Sans Pro" panose="020B0503030403020204" pitchFamily="34" charset="0"/>
              </a:rPr>
              <a:t>Operatore</a:t>
            </a:r>
            <a:r>
              <a:rPr lang="en-US" b="1" dirty="0">
                <a:solidFill>
                  <a:schemeClr val="accent2"/>
                </a:solidFill>
                <a:latin typeface="Source Sans Pro" panose="020B0503030403020204" pitchFamily="34" charset="0"/>
                <a:ea typeface="Source Sans Pro" panose="020B0503030403020204" pitchFamily="34" charset="0"/>
              </a:rPr>
              <a:t>:</a:t>
            </a:r>
          </a:p>
        </p:txBody>
      </p:sp>
      <p:cxnSp>
        <p:nvCxnSpPr>
          <p:cNvPr id="26" name="Straight Connector 18">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7" name="Rectangle 20">
            <a:extLst>
              <a:ext uri="{FF2B5EF4-FFF2-40B4-BE49-F238E27FC236}">
                <a16:creationId xmlns:a16="http://schemas.microsoft.com/office/drawing/2014/main" id="{7CFB8C0F-4E01-4C10-A861-0C16EB92D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28" name="Rectangle 22">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pic>
        <p:nvPicPr>
          <p:cNvPr id="5" name="Immagine 4">
            <a:extLst>
              <a:ext uri="{FF2B5EF4-FFF2-40B4-BE49-F238E27FC236}">
                <a16:creationId xmlns:a16="http://schemas.microsoft.com/office/drawing/2014/main" id="{586AA33B-27C5-2EDD-FCAB-94D7849C9945}"/>
              </a:ext>
            </a:extLst>
          </p:cNvPr>
          <p:cNvPicPr>
            <a:picLocks noChangeAspect="1"/>
          </p:cNvPicPr>
          <p:nvPr/>
        </p:nvPicPr>
        <p:blipFill>
          <a:blip r:embed="rId2"/>
          <a:stretch>
            <a:fillRect/>
          </a:stretch>
        </p:blipFill>
        <p:spPr>
          <a:xfrm>
            <a:off x="633999" y="615209"/>
            <a:ext cx="8283658" cy="39017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asellaDiTesto 5">
            <a:extLst>
              <a:ext uri="{FF2B5EF4-FFF2-40B4-BE49-F238E27FC236}">
                <a16:creationId xmlns:a16="http://schemas.microsoft.com/office/drawing/2014/main" id="{69D6E7B8-4763-6F93-C73F-F06902CEB889}"/>
              </a:ext>
            </a:extLst>
          </p:cNvPr>
          <p:cNvSpPr txBox="1"/>
          <p:nvPr/>
        </p:nvSpPr>
        <p:spPr>
          <a:xfrm>
            <a:off x="5216400" y="4787773"/>
            <a:ext cx="6094378" cy="830997"/>
          </a:xfrm>
          <a:prstGeom prst="rect">
            <a:avLst/>
          </a:prstGeom>
          <a:noFill/>
        </p:spPr>
        <p:txBody>
          <a:bodyPr wrap="square">
            <a:spAutoFit/>
          </a:bodyPr>
          <a:lstStyle/>
          <a:p>
            <a:r>
              <a:rPr lang="en-US" sz="4800" b="1" err="1">
                <a:solidFill>
                  <a:schemeClr val="accent2"/>
                </a:solidFill>
                <a:latin typeface="Source Sans Pro" panose="020B0503030403020204" pitchFamily="34" charset="0"/>
                <a:ea typeface="Source Sans Pro" panose="020B0503030403020204" pitchFamily="34" charset="0"/>
              </a:rPr>
              <a:t>risposta</a:t>
            </a:r>
            <a:r>
              <a:rPr lang="en-US" sz="4800" b="1">
                <a:solidFill>
                  <a:schemeClr val="accent2"/>
                </a:solidFill>
                <a:latin typeface="Source Sans Pro" panose="020B0503030403020204" pitchFamily="34" charset="0"/>
                <a:ea typeface="Source Sans Pro" panose="020B0503030403020204" pitchFamily="34" charset="0"/>
              </a:rPr>
              <a:t> al </a:t>
            </a:r>
            <a:r>
              <a:rPr lang="en-US" sz="4800" b="1" err="1">
                <a:solidFill>
                  <a:schemeClr val="accent2"/>
                </a:solidFill>
                <a:latin typeface="Source Sans Pro" panose="020B0503030403020204" pitchFamily="34" charset="0"/>
                <a:ea typeface="Source Sans Pro" panose="020B0503030403020204" pitchFamily="34" charset="0"/>
              </a:rPr>
              <a:t>problema</a:t>
            </a:r>
            <a:endParaRPr lang="it-IT" sz="4800"/>
          </a:p>
        </p:txBody>
      </p:sp>
      <p:sp>
        <p:nvSpPr>
          <p:cNvPr id="7" name="CasellaDiTesto 6">
            <a:extLst>
              <a:ext uri="{FF2B5EF4-FFF2-40B4-BE49-F238E27FC236}">
                <a16:creationId xmlns:a16="http://schemas.microsoft.com/office/drawing/2014/main" id="{3273C169-B667-1BAB-19EB-214298B943C2}"/>
              </a:ext>
            </a:extLst>
          </p:cNvPr>
          <p:cNvSpPr txBox="1"/>
          <p:nvPr/>
        </p:nvSpPr>
        <p:spPr>
          <a:xfrm>
            <a:off x="9359874" y="1637437"/>
            <a:ext cx="2389909" cy="1754326"/>
          </a:xfrm>
          <a:prstGeom prst="rect">
            <a:avLst/>
          </a:prstGeom>
          <a:noFill/>
        </p:spPr>
        <p:txBody>
          <a:bodyPr wrap="square" rtlCol="0">
            <a:spAutoFit/>
          </a:bodyPr>
          <a:lstStyle/>
          <a:p>
            <a:pPr marL="285750" indent="-285750">
              <a:buClr>
                <a:schemeClr val="accent2"/>
              </a:buClr>
              <a:buFont typeface="Wingdings" panose="05000000000000000000" pitchFamily="2" charset="2"/>
              <a:buChar char="Ø"/>
            </a:pPr>
            <a:r>
              <a:rPr lang="it-IT">
                <a:solidFill>
                  <a:schemeClr val="tx1">
                    <a:lumMod val="85000"/>
                    <a:lumOff val="15000"/>
                  </a:schemeClr>
                </a:solidFill>
                <a:latin typeface="Source Sans Pro" panose="020B0503030403020204" pitchFamily="34" charset="0"/>
                <a:ea typeface="Source Sans Pro" panose="020B0503030403020204" pitchFamily="34" charset="0"/>
              </a:rPr>
              <a:t>L’operatore competente (Simple o Tech) propone una soluzione al problema.</a:t>
            </a:r>
          </a:p>
        </p:txBody>
      </p:sp>
    </p:spTree>
    <p:extLst>
      <p:ext uri="{BB962C8B-B14F-4D97-AF65-F5344CB8AC3E}">
        <p14:creationId xmlns:p14="http://schemas.microsoft.com/office/powerpoint/2010/main" val="7186042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64ECE4E-E740-E7F4-5879-921F75606EF6}"/>
              </a:ext>
            </a:extLst>
          </p:cNvPr>
          <p:cNvSpPr>
            <a:spLocks noGrp="1"/>
          </p:cNvSpPr>
          <p:nvPr>
            <p:ph type="title"/>
          </p:nvPr>
        </p:nvSpPr>
        <p:spPr/>
        <p:txBody>
          <a:bodyPr/>
          <a:lstStyle/>
          <a:p>
            <a:r>
              <a:rPr lang="it-IT" b="1">
                <a:solidFill>
                  <a:schemeClr val="accent2"/>
                </a:solidFill>
                <a:latin typeface="Source Sans Pro" panose="020B0503030403020204" pitchFamily="34" charset="0"/>
                <a:ea typeface="Source Sans Pro" panose="020B0503030403020204" pitchFamily="34" charset="0"/>
              </a:rPr>
              <a:t>Informazioni sul Dataset </a:t>
            </a:r>
            <a:endParaRPr lang="it-IT"/>
          </a:p>
        </p:txBody>
      </p:sp>
      <p:sp>
        <p:nvSpPr>
          <p:cNvPr id="3" name="Segnaposto contenuto 2">
            <a:extLst>
              <a:ext uri="{FF2B5EF4-FFF2-40B4-BE49-F238E27FC236}">
                <a16:creationId xmlns:a16="http://schemas.microsoft.com/office/drawing/2014/main" id="{F089CDCA-0270-05AC-963D-0E84B73582C3}"/>
              </a:ext>
            </a:extLst>
          </p:cNvPr>
          <p:cNvSpPr>
            <a:spLocks noGrp="1"/>
          </p:cNvSpPr>
          <p:nvPr>
            <p:ph idx="1"/>
          </p:nvPr>
        </p:nvSpPr>
        <p:spPr>
          <a:xfrm>
            <a:off x="970443" y="2162249"/>
            <a:ext cx="4998720" cy="3660331"/>
          </a:xfrm>
        </p:spPr>
        <p:txBody>
          <a:bodyPr>
            <a:noAutofit/>
          </a:bodyPr>
          <a:lstStyle/>
          <a:p>
            <a:pPr marL="285750" indent="-285750" defTabSz="457200">
              <a:lnSpc>
                <a:spcPct val="130000"/>
              </a:lnSpc>
              <a:buClr>
                <a:schemeClr val="accent2"/>
              </a:buClr>
              <a:buFont typeface="Wingdings" panose="05000000000000000000" pitchFamily="2" charset="2"/>
              <a:buChar char="Ø"/>
            </a:pPr>
            <a:r>
              <a:rPr lang="it-IT" sz="1400" b="1">
                <a:solidFill>
                  <a:schemeClr val="tx1">
                    <a:lumMod val="85000"/>
                    <a:lumOff val="15000"/>
                  </a:schemeClr>
                </a:solidFill>
                <a:latin typeface="Source Sans Pro" panose="020B0503030403020204" pitchFamily="34" charset="0"/>
                <a:ea typeface="Source Sans Pro" panose="020B0503030403020204" pitchFamily="34" charset="0"/>
              </a:rPr>
              <a:t>Name</a:t>
            </a:r>
            <a:r>
              <a:rPr lang="it-IT" sz="1400">
                <a:solidFill>
                  <a:schemeClr val="tx1">
                    <a:lumMod val="85000"/>
                    <a:lumOff val="15000"/>
                  </a:schemeClr>
                </a:solidFill>
                <a:latin typeface="Source Sans Pro" panose="020B0503030403020204" pitchFamily="34" charset="0"/>
                <a:ea typeface="Source Sans Pro" panose="020B0503030403020204" pitchFamily="34" charset="0"/>
              </a:rPr>
              <a:t>: Questo attributo si riferisce al nome di ogni videogioco incluso nel dataset.</a:t>
            </a:r>
          </a:p>
          <a:p>
            <a:pPr marL="285750" indent="-285750" defTabSz="457200">
              <a:lnSpc>
                <a:spcPct val="130000"/>
              </a:lnSpc>
              <a:buClr>
                <a:schemeClr val="accent2"/>
              </a:buClr>
              <a:buFont typeface="Wingdings" panose="05000000000000000000" pitchFamily="2" charset="2"/>
              <a:buChar char="Ø"/>
            </a:pPr>
            <a:r>
              <a:rPr lang="it-IT" sz="1400" b="1">
                <a:solidFill>
                  <a:schemeClr val="tx1">
                    <a:lumMod val="85000"/>
                    <a:lumOff val="15000"/>
                  </a:schemeClr>
                </a:solidFill>
                <a:latin typeface="Source Sans Pro" panose="020B0503030403020204" pitchFamily="34" charset="0"/>
                <a:ea typeface="Source Sans Pro" panose="020B0503030403020204" pitchFamily="34" charset="0"/>
              </a:rPr>
              <a:t>Platform</a:t>
            </a:r>
            <a:r>
              <a:rPr lang="it-IT" sz="1400">
                <a:solidFill>
                  <a:schemeClr val="tx1">
                    <a:lumMod val="85000"/>
                    <a:lumOff val="15000"/>
                  </a:schemeClr>
                </a:solidFill>
                <a:latin typeface="Source Sans Pro" panose="020B0503030403020204" pitchFamily="34" charset="0"/>
                <a:ea typeface="Source Sans Pro" panose="020B0503030403020204" pitchFamily="34" charset="0"/>
              </a:rPr>
              <a:t>: Questo indica la piattaforma o le piattaforme su cui opera un determinato gioco.</a:t>
            </a:r>
          </a:p>
          <a:p>
            <a:pPr marL="285750" indent="-285750" defTabSz="457200">
              <a:lnSpc>
                <a:spcPct val="130000"/>
              </a:lnSpc>
              <a:buClr>
                <a:schemeClr val="accent2"/>
              </a:buClr>
              <a:buFont typeface="Wingdings" panose="05000000000000000000" pitchFamily="2" charset="2"/>
              <a:buChar char="Ø"/>
            </a:pPr>
            <a:r>
              <a:rPr lang="it-IT" sz="1400" b="1" err="1">
                <a:solidFill>
                  <a:schemeClr val="tx1">
                    <a:lumMod val="85000"/>
                    <a:lumOff val="15000"/>
                  </a:schemeClr>
                </a:solidFill>
                <a:latin typeface="Source Sans Pro" panose="020B0503030403020204" pitchFamily="34" charset="0"/>
                <a:ea typeface="Source Sans Pro" panose="020B0503030403020204" pitchFamily="34" charset="0"/>
              </a:rPr>
              <a:t>Year_of_Release</a:t>
            </a:r>
            <a:r>
              <a:rPr lang="it-IT" sz="1400">
                <a:solidFill>
                  <a:schemeClr val="tx1">
                    <a:lumMod val="85000"/>
                    <a:lumOff val="15000"/>
                  </a:schemeClr>
                </a:solidFill>
                <a:latin typeface="Source Sans Pro" panose="020B0503030403020204" pitchFamily="34" charset="0"/>
                <a:ea typeface="Source Sans Pro" panose="020B0503030403020204" pitchFamily="34" charset="0"/>
              </a:rPr>
              <a:t>: Questo attributo rappresenta l'anno in cui è stato lanciato un particolare gioco.</a:t>
            </a:r>
          </a:p>
          <a:p>
            <a:pPr marL="285750" indent="-285750" defTabSz="457200">
              <a:lnSpc>
                <a:spcPct val="130000"/>
              </a:lnSpc>
              <a:buClr>
                <a:schemeClr val="accent2"/>
              </a:buClr>
              <a:buFont typeface="Wingdings" panose="05000000000000000000" pitchFamily="2" charset="2"/>
              <a:buChar char="Ø"/>
            </a:pPr>
            <a:r>
              <a:rPr lang="it-IT" sz="1400" b="1" err="1">
                <a:solidFill>
                  <a:schemeClr val="tx1">
                    <a:lumMod val="85000"/>
                    <a:lumOff val="15000"/>
                  </a:schemeClr>
                </a:solidFill>
                <a:latin typeface="Source Sans Pro" panose="020B0503030403020204" pitchFamily="34" charset="0"/>
                <a:ea typeface="Source Sans Pro" panose="020B0503030403020204" pitchFamily="34" charset="0"/>
              </a:rPr>
              <a:t>Genre</a:t>
            </a:r>
            <a:r>
              <a:rPr lang="it-IT" sz="1400">
                <a:solidFill>
                  <a:schemeClr val="tx1">
                    <a:lumMod val="85000"/>
                    <a:lumOff val="15000"/>
                  </a:schemeClr>
                </a:solidFill>
                <a:latin typeface="Source Sans Pro" panose="020B0503030403020204" pitchFamily="34" charset="0"/>
                <a:ea typeface="Source Sans Pro" panose="020B0503030403020204" pitchFamily="34" charset="0"/>
              </a:rPr>
              <a:t>: Indica a quale genere appartiene un certo videogioco.</a:t>
            </a:r>
          </a:p>
          <a:p>
            <a:pPr marL="285750" indent="-285750" defTabSz="457200">
              <a:lnSpc>
                <a:spcPct val="130000"/>
              </a:lnSpc>
              <a:buClr>
                <a:schemeClr val="accent2"/>
              </a:buClr>
              <a:buFont typeface="Wingdings" panose="05000000000000000000" pitchFamily="2" charset="2"/>
              <a:buChar char="Ø"/>
            </a:pPr>
            <a:r>
              <a:rPr lang="it-IT" sz="1400" b="1">
                <a:solidFill>
                  <a:schemeClr val="tx1">
                    <a:lumMod val="85000"/>
                    <a:lumOff val="15000"/>
                  </a:schemeClr>
                </a:solidFill>
                <a:latin typeface="Source Sans Pro" panose="020B0503030403020204" pitchFamily="34" charset="0"/>
                <a:ea typeface="Source Sans Pro" panose="020B0503030403020204" pitchFamily="34" charset="0"/>
              </a:rPr>
              <a:t>Publisher</a:t>
            </a:r>
            <a:r>
              <a:rPr lang="it-IT" sz="1400">
                <a:solidFill>
                  <a:schemeClr val="tx1">
                    <a:lumMod val="85000"/>
                    <a:lumOff val="15000"/>
                  </a:schemeClr>
                </a:solidFill>
                <a:latin typeface="Source Sans Pro" panose="020B0503030403020204" pitchFamily="34" charset="0"/>
                <a:ea typeface="Source Sans Pro" panose="020B0503030403020204" pitchFamily="34" charset="0"/>
              </a:rPr>
              <a:t> &amp; </a:t>
            </a:r>
            <a:r>
              <a:rPr lang="it-IT" sz="1400" b="1">
                <a:solidFill>
                  <a:schemeClr val="tx1">
                    <a:lumMod val="85000"/>
                    <a:lumOff val="15000"/>
                  </a:schemeClr>
                </a:solidFill>
                <a:latin typeface="Source Sans Pro" panose="020B0503030403020204" pitchFamily="34" charset="0"/>
                <a:ea typeface="Source Sans Pro" panose="020B0503030403020204" pitchFamily="34" charset="0"/>
              </a:rPr>
              <a:t>Developer</a:t>
            </a:r>
            <a:r>
              <a:rPr lang="it-IT" sz="1400">
                <a:solidFill>
                  <a:schemeClr val="tx1">
                    <a:lumMod val="85000"/>
                    <a:lumOff val="15000"/>
                  </a:schemeClr>
                </a:solidFill>
                <a:latin typeface="Source Sans Pro" panose="020B0503030403020204" pitchFamily="34" charset="0"/>
                <a:ea typeface="Source Sans Pro" panose="020B0503030403020204" pitchFamily="34" charset="0"/>
              </a:rPr>
              <a:t>: Questi campi dettagliano rispettivamente la compagnia che ha pubblicato e sviluppato ogni gioco.</a:t>
            </a:r>
          </a:p>
        </p:txBody>
      </p:sp>
      <p:sp>
        <p:nvSpPr>
          <p:cNvPr id="5" name="CasellaDiTesto 4">
            <a:extLst>
              <a:ext uri="{FF2B5EF4-FFF2-40B4-BE49-F238E27FC236}">
                <a16:creationId xmlns:a16="http://schemas.microsoft.com/office/drawing/2014/main" id="{D6FE73E1-2915-FEBF-254E-8FF942826E41}"/>
              </a:ext>
            </a:extLst>
          </p:cNvPr>
          <p:cNvSpPr txBox="1"/>
          <p:nvPr/>
        </p:nvSpPr>
        <p:spPr>
          <a:xfrm>
            <a:off x="6311328" y="1816018"/>
            <a:ext cx="5029200" cy="4352795"/>
          </a:xfrm>
          <a:prstGeom prst="rect">
            <a:avLst/>
          </a:prstGeom>
          <a:noFill/>
        </p:spPr>
        <p:txBody>
          <a:bodyPr wrap="square">
            <a:spAutoFit/>
          </a:bodyPr>
          <a:lstStyle/>
          <a:p>
            <a:pPr marL="285750" indent="-285750">
              <a:lnSpc>
                <a:spcPct val="110000"/>
              </a:lnSpc>
              <a:spcBef>
                <a:spcPts val="1200"/>
              </a:spcBef>
              <a:spcAft>
                <a:spcPts val="200"/>
              </a:spcAft>
              <a:buClr>
                <a:schemeClr val="accent2"/>
              </a:buClr>
              <a:buSzPct val="100000"/>
              <a:buFont typeface="Wingdings" panose="05000000000000000000" pitchFamily="2" charset="2"/>
              <a:buChar char="Ø"/>
            </a:pPr>
            <a:r>
              <a:rPr lang="it-IT" sz="1400" b="1" err="1">
                <a:solidFill>
                  <a:schemeClr val="tx1">
                    <a:lumMod val="85000"/>
                    <a:lumOff val="15000"/>
                  </a:schemeClr>
                </a:solidFill>
                <a:latin typeface="Source Sans Pro" panose="020B0503030403020204" pitchFamily="34" charset="0"/>
                <a:ea typeface="Source Sans Pro" panose="020B0503030403020204" pitchFamily="34" charset="0"/>
              </a:rPr>
              <a:t>NA_Sales</a:t>
            </a:r>
            <a:r>
              <a:rPr lang="it-IT" sz="1400">
                <a:solidFill>
                  <a:schemeClr val="tx1">
                    <a:lumMod val="85000"/>
                    <a:lumOff val="15000"/>
                  </a:schemeClr>
                </a:solidFill>
                <a:latin typeface="Source Sans Pro" panose="020B0503030403020204" pitchFamily="34" charset="0"/>
                <a:ea typeface="Source Sans Pro" panose="020B0503030403020204" pitchFamily="34" charset="0"/>
              </a:rPr>
              <a:t>, </a:t>
            </a:r>
            <a:r>
              <a:rPr lang="it-IT" sz="1400" b="1" err="1">
                <a:solidFill>
                  <a:schemeClr val="tx1">
                    <a:lumMod val="85000"/>
                    <a:lumOff val="15000"/>
                  </a:schemeClr>
                </a:solidFill>
                <a:latin typeface="Source Sans Pro" panose="020B0503030403020204" pitchFamily="34" charset="0"/>
                <a:ea typeface="Source Sans Pro" panose="020B0503030403020204" pitchFamily="34" charset="0"/>
              </a:rPr>
              <a:t>EU_Sales</a:t>
            </a:r>
            <a:r>
              <a:rPr lang="it-IT" sz="1400">
                <a:solidFill>
                  <a:schemeClr val="tx1">
                    <a:lumMod val="85000"/>
                    <a:lumOff val="15000"/>
                  </a:schemeClr>
                </a:solidFill>
                <a:latin typeface="Source Sans Pro" panose="020B0503030403020204" pitchFamily="34" charset="0"/>
                <a:ea typeface="Source Sans Pro" panose="020B0503030403020204" pitchFamily="34" charset="0"/>
              </a:rPr>
              <a:t>, </a:t>
            </a:r>
            <a:r>
              <a:rPr lang="it-IT" sz="1400" b="1" err="1">
                <a:solidFill>
                  <a:schemeClr val="tx1">
                    <a:lumMod val="85000"/>
                    <a:lumOff val="15000"/>
                  </a:schemeClr>
                </a:solidFill>
                <a:latin typeface="Source Sans Pro" panose="020B0503030403020204" pitchFamily="34" charset="0"/>
                <a:ea typeface="Source Sans Pro" panose="020B0503030403020204" pitchFamily="34" charset="0"/>
              </a:rPr>
              <a:t>JP_Sales</a:t>
            </a:r>
            <a:r>
              <a:rPr lang="it-IT" sz="1400" b="1">
                <a:solidFill>
                  <a:schemeClr val="tx1">
                    <a:lumMod val="85000"/>
                    <a:lumOff val="15000"/>
                  </a:schemeClr>
                </a:solidFill>
                <a:latin typeface="Source Sans Pro" panose="020B0503030403020204" pitchFamily="34" charset="0"/>
                <a:ea typeface="Source Sans Pro" panose="020B0503030403020204" pitchFamily="34" charset="0"/>
              </a:rPr>
              <a:t> </a:t>
            </a:r>
            <a:r>
              <a:rPr lang="it-IT" sz="1400">
                <a:solidFill>
                  <a:schemeClr val="tx1">
                    <a:lumMod val="85000"/>
                    <a:lumOff val="15000"/>
                  </a:schemeClr>
                </a:solidFill>
                <a:latin typeface="Source Sans Pro" panose="020B0503030403020204" pitchFamily="34" charset="0"/>
                <a:ea typeface="Source Sans Pro" panose="020B0503030403020204" pitchFamily="34" charset="0"/>
              </a:rPr>
              <a:t>&amp; </a:t>
            </a:r>
            <a:r>
              <a:rPr lang="it-IT" sz="1400" b="1" err="1">
                <a:solidFill>
                  <a:schemeClr val="tx1">
                    <a:lumMod val="85000"/>
                    <a:lumOff val="15000"/>
                  </a:schemeClr>
                </a:solidFill>
                <a:latin typeface="Source Sans Pro" panose="020B0503030403020204" pitchFamily="34" charset="0"/>
                <a:ea typeface="Source Sans Pro" panose="020B0503030403020204" pitchFamily="34" charset="0"/>
              </a:rPr>
              <a:t>Other_Sales</a:t>
            </a:r>
            <a:r>
              <a:rPr lang="it-IT" sz="1400">
                <a:solidFill>
                  <a:schemeClr val="tx1">
                    <a:lumMod val="85000"/>
                    <a:lumOff val="15000"/>
                  </a:schemeClr>
                </a:solidFill>
                <a:latin typeface="Source Sans Pro" panose="020B0503030403020204" pitchFamily="34" charset="0"/>
                <a:ea typeface="Source Sans Pro" panose="020B0503030403020204" pitchFamily="34" charset="0"/>
              </a:rPr>
              <a:t>: Questi attributi rappresentano i numeri di vendita rispettivamente dalle regioni Nord America (NA), Europa (EU), Giappone (JP) e altre parti del mondo (misurati in milioni).</a:t>
            </a:r>
          </a:p>
          <a:p>
            <a:pPr marL="285750" indent="-285750">
              <a:lnSpc>
                <a:spcPct val="110000"/>
              </a:lnSpc>
              <a:spcBef>
                <a:spcPts val="1200"/>
              </a:spcBef>
              <a:spcAft>
                <a:spcPts val="200"/>
              </a:spcAft>
              <a:buClr>
                <a:schemeClr val="accent2"/>
              </a:buClr>
              <a:buSzPct val="100000"/>
              <a:buFont typeface="Wingdings" panose="05000000000000000000" pitchFamily="2" charset="2"/>
              <a:buChar char="Ø"/>
            </a:pPr>
            <a:r>
              <a:rPr lang="it-IT" sz="1400" b="1" err="1">
                <a:solidFill>
                  <a:schemeClr val="tx1">
                    <a:lumMod val="85000"/>
                    <a:lumOff val="15000"/>
                  </a:schemeClr>
                </a:solidFill>
                <a:latin typeface="Source Sans Pro" panose="020B0503030403020204" pitchFamily="34" charset="0"/>
                <a:ea typeface="Source Sans Pro" panose="020B0503030403020204" pitchFamily="34" charset="0"/>
              </a:rPr>
              <a:t>Global_Sales</a:t>
            </a:r>
            <a:r>
              <a:rPr lang="it-IT" sz="1400">
                <a:solidFill>
                  <a:schemeClr val="tx1">
                    <a:lumMod val="85000"/>
                    <a:lumOff val="15000"/>
                  </a:schemeClr>
                </a:solidFill>
                <a:latin typeface="Source Sans Pro" panose="020B0503030403020204" pitchFamily="34" charset="0"/>
                <a:ea typeface="Source Sans Pro" panose="020B0503030403020204" pitchFamily="34" charset="0"/>
              </a:rPr>
              <a:t>: Questa categoria si riferisce alle vendite internazionali complessive per ciascun prodotto videoludico descritto.</a:t>
            </a:r>
          </a:p>
          <a:p>
            <a:pPr marL="285750" indent="-285750">
              <a:lnSpc>
                <a:spcPct val="110000"/>
              </a:lnSpc>
              <a:spcBef>
                <a:spcPts val="1200"/>
              </a:spcBef>
              <a:spcAft>
                <a:spcPts val="200"/>
              </a:spcAft>
              <a:buClr>
                <a:schemeClr val="accent2"/>
              </a:buClr>
              <a:buSzPct val="100000"/>
              <a:buFont typeface="Wingdings" panose="05000000000000000000" pitchFamily="2" charset="2"/>
              <a:buChar char="Ø"/>
            </a:pPr>
            <a:r>
              <a:rPr lang="it-IT" sz="1400" b="1" err="1">
                <a:solidFill>
                  <a:schemeClr val="tx1">
                    <a:lumMod val="85000"/>
                    <a:lumOff val="15000"/>
                  </a:schemeClr>
                </a:solidFill>
                <a:latin typeface="Source Sans Pro" panose="020B0503030403020204" pitchFamily="34" charset="0"/>
                <a:ea typeface="Source Sans Pro" panose="020B0503030403020204" pitchFamily="34" charset="0"/>
              </a:rPr>
              <a:t>Critic_Score</a:t>
            </a:r>
            <a:r>
              <a:rPr lang="it-IT" sz="1400" b="1">
                <a:solidFill>
                  <a:schemeClr val="tx1">
                    <a:lumMod val="85000"/>
                    <a:lumOff val="15000"/>
                  </a:schemeClr>
                </a:solidFill>
                <a:latin typeface="Source Sans Pro" panose="020B0503030403020204" pitchFamily="34" charset="0"/>
                <a:ea typeface="Source Sans Pro" panose="020B0503030403020204" pitchFamily="34" charset="0"/>
              </a:rPr>
              <a:t> </a:t>
            </a:r>
            <a:r>
              <a:rPr lang="it-IT" sz="1400">
                <a:solidFill>
                  <a:schemeClr val="tx1">
                    <a:lumMod val="85000"/>
                    <a:lumOff val="15000"/>
                  </a:schemeClr>
                </a:solidFill>
                <a:latin typeface="Source Sans Pro" panose="020B0503030403020204" pitchFamily="34" charset="0"/>
                <a:ea typeface="Source Sans Pro" panose="020B0503030403020204" pitchFamily="34" charset="0"/>
              </a:rPr>
              <a:t>&amp; </a:t>
            </a:r>
            <a:r>
              <a:rPr lang="it-IT" sz="1400" b="1" err="1">
                <a:solidFill>
                  <a:schemeClr val="tx1">
                    <a:lumMod val="85000"/>
                    <a:lumOff val="15000"/>
                  </a:schemeClr>
                </a:solidFill>
                <a:latin typeface="Source Sans Pro" panose="020B0503030403020204" pitchFamily="34" charset="0"/>
                <a:ea typeface="Source Sans Pro" panose="020B0503030403020204" pitchFamily="34" charset="0"/>
              </a:rPr>
              <a:t>User_score</a:t>
            </a:r>
            <a:r>
              <a:rPr lang="it-IT" sz="1400">
                <a:solidFill>
                  <a:schemeClr val="tx1">
                    <a:lumMod val="85000"/>
                    <a:lumOff val="15000"/>
                  </a:schemeClr>
                </a:solidFill>
                <a:latin typeface="Source Sans Pro" panose="020B0503030403020204" pitchFamily="34" charset="0"/>
                <a:ea typeface="Source Sans Pro" panose="020B0503030403020204" pitchFamily="34" charset="0"/>
              </a:rPr>
              <a:t>: Rappresentano i punteggi medi attribuiti da critici o utenti; dove un punteggio più alto indica una migliore accoglienza, generalmente misurata su una scala che va spesso da 0 a 10 o da 0 a 100.</a:t>
            </a:r>
          </a:p>
          <a:p>
            <a:pPr marL="285750" indent="-285750">
              <a:lnSpc>
                <a:spcPct val="110000"/>
              </a:lnSpc>
              <a:spcBef>
                <a:spcPts val="1200"/>
              </a:spcBef>
              <a:spcAft>
                <a:spcPts val="200"/>
              </a:spcAft>
              <a:buClr>
                <a:schemeClr val="accent2"/>
              </a:buClr>
              <a:buSzPct val="100000"/>
              <a:buFont typeface="Wingdings" panose="05000000000000000000" pitchFamily="2" charset="2"/>
              <a:buChar char="Ø"/>
            </a:pPr>
            <a:r>
              <a:rPr lang="it-IT" sz="1400" b="1" err="1">
                <a:solidFill>
                  <a:schemeClr val="tx1">
                    <a:lumMod val="85000"/>
                    <a:lumOff val="15000"/>
                  </a:schemeClr>
                </a:solidFill>
                <a:latin typeface="Source Sans Pro" panose="020B0503030403020204" pitchFamily="34" charset="0"/>
                <a:ea typeface="Source Sans Pro" panose="020B0503030403020204" pitchFamily="34" charset="0"/>
              </a:rPr>
              <a:t>Critic_Count</a:t>
            </a:r>
            <a:r>
              <a:rPr lang="it-IT" sz="1400" b="1">
                <a:solidFill>
                  <a:schemeClr val="tx1">
                    <a:lumMod val="85000"/>
                    <a:lumOff val="15000"/>
                  </a:schemeClr>
                </a:solidFill>
                <a:latin typeface="Source Sans Pro" panose="020B0503030403020204" pitchFamily="34" charset="0"/>
                <a:ea typeface="Source Sans Pro" panose="020B0503030403020204" pitchFamily="34" charset="0"/>
              </a:rPr>
              <a:t> </a:t>
            </a:r>
            <a:r>
              <a:rPr lang="it-IT" sz="1400">
                <a:solidFill>
                  <a:schemeClr val="tx1">
                    <a:lumMod val="85000"/>
                    <a:lumOff val="15000"/>
                  </a:schemeClr>
                </a:solidFill>
                <a:latin typeface="Source Sans Pro" panose="020B0503030403020204" pitchFamily="34" charset="0"/>
                <a:ea typeface="Source Sans Pro" panose="020B0503030403020204" pitchFamily="34" charset="0"/>
              </a:rPr>
              <a:t>&amp; </a:t>
            </a:r>
            <a:r>
              <a:rPr lang="it-IT" sz="1400" b="1" err="1">
                <a:solidFill>
                  <a:schemeClr val="tx1">
                    <a:lumMod val="85000"/>
                    <a:lumOff val="15000"/>
                  </a:schemeClr>
                </a:solidFill>
                <a:latin typeface="Source Sans Pro" panose="020B0503030403020204" pitchFamily="34" charset="0"/>
                <a:ea typeface="Source Sans Pro" panose="020B0503030403020204" pitchFamily="34" charset="0"/>
              </a:rPr>
              <a:t>User_Count</a:t>
            </a:r>
            <a:r>
              <a:rPr lang="it-IT" sz="1400">
                <a:solidFill>
                  <a:schemeClr val="tx1">
                    <a:lumMod val="85000"/>
                    <a:lumOff val="15000"/>
                  </a:schemeClr>
                </a:solidFill>
                <a:latin typeface="Source Sans Pro" panose="020B0503030403020204" pitchFamily="34" charset="0"/>
                <a:ea typeface="Source Sans Pro" panose="020B0503030403020204" pitchFamily="34" charset="0"/>
              </a:rPr>
              <a:t>: Indicano quanti critici/utenti hanno valutato determinati giochi rispettivamente.</a:t>
            </a:r>
          </a:p>
          <a:p>
            <a:pPr marL="285750" indent="-285750">
              <a:lnSpc>
                <a:spcPct val="110000"/>
              </a:lnSpc>
              <a:spcBef>
                <a:spcPts val="1200"/>
              </a:spcBef>
              <a:spcAft>
                <a:spcPts val="200"/>
              </a:spcAft>
              <a:buClr>
                <a:schemeClr val="accent2"/>
              </a:buClr>
              <a:buSzPct val="100000"/>
              <a:buFont typeface="Wingdings" panose="05000000000000000000" pitchFamily="2" charset="2"/>
              <a:buChar char="Ø"/>
            </a:pPr>
            <a:r>
              <a:rPr lang="it-IT" sz="1400" b="1">
                <a:solidFill>
                  <a:schemeClr val="tx1">
                    <a:lumMod val="85000"/>
                    <a:lumOff val="15000"/>
                  </a:schemeClr>
                </a:solidFill>
                <a:latin typeface="Source Sans Pro" panose="020B0503030403020204" pitchFamily="34" charset="0"/>
                <a:ea typeface="Source Sans Pro" panose="020B0503030403020204" pitchFamily="34" charset="0"/>
              </a:rPr>
              <a:t>Rating</a:t>
            </a:r>
            <a:r>
              <a:rPr lang="it-IT" sz="1400">
                <a:solidFill>
                  <a:schemeClr val="tx1">
                    <a:lumMod val="85000"/>
                    <a:lumOff val="15000"/>
                  </a:schemeClr>
                </a:solidFill>
                <a:latin typeface="Source Sans Pro" panose="020B0503030403020204" pitchFamily="34" charset="0"/>
                <a:ea typeface="Source Sans Pro" panose="020B0503030403020204" pitchFamily="34" charset="0"/>
              </a:rPr>
              <a:t>: Indica la categorizzazione ESRB per i giochi (ad esempio, E per Tutti, T per Adolescenti, M per Adulti, ecc.)</a:t>
            </a:r>
          </a:p>
        </p:txBody>
      </p:sp>
    </p:spTree>
    <p:extLst>
      <p:ext uri="{BB962C8B-B14F-4D97-AF65-F5344CB8AC3E}">
        <p14:creationId xmlns:p14="http://schemas.microsoft.com/office/powerpoint/2010/main" val="842086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0">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22" name="Rectangle 12">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cxnSp>
        <p:nvCxnSpPr>
          <p:cNvPr id="24"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16">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1">
            <a:extLst>
              <a:ext uri="{FF2B5EF4-FFF2-40B4-BE49-F238E27FC236}">
                <a16:creationId xmlns:a16="http://schemas.microsoft.com/office/drawing/2014/main" id="{24A358D4-6631-4CAE-D634-A392D0D1A085}"/>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b="1" dirty="0">
                <a:solidFill>
                  <a:schemeClr val="accent2"/>
                </a:solidFill>
                <a:latin typeface="Source Sans Pro" panose="020B0503030403020204" pitchFamily="34" charset="0"/>
                <a:ea typeface="Source Sans Pro" panose="020B0503030403020204" pitchFamily="34" charset="0"/>
              </a:rPr>
              <a:t>Form Utente: </a:t>
            </a:r>
            <a:r>
              <a:rPr lang="en-US" b="1" dirty="0" err="1">
                <a:solidFill>
                  <a:schemeClr val="accent2"/>
                </a:solidFill>
                <a:latin typeface="Source Sans Pro" panose="020B0503030403020204" pitchFamily="34" charset="0"/>
                <a:ea typeface="Source Sans Pro" panose="020B0503030403020204" pitchFamily="34" charset="0"/>
              </a:rPr>
              <a:t>soluzione</a:t>
            </a:r>
            <a:r>
              <a:rPr lang="en-US" b="1" dirty="0">
                <a:solidFill>
                  <a:schemeClr val="accent2"/>
                </a:solidFill>
                <a:latin typeface="Source Sans Pro" panose="020B0503030403020204" pitchFamily="34" charset="0"/>
                <a:ea typeface="Source Sans Pro" panose="020B0503030403020204" pitchFamily="34" charset="0"/>
              </a:rPr>
              <a:t> e </a:t>
            </a:r>
            <a:r>
              <a:rPr lang="en-US" b="1" dirty="0" err="1">
                <a:solidFill>
                  <a:schemeClr val="accent2"/>
                </a:solidFill>
                <a:latin typeface="Source Sans Pro" panose="020B0503030403020204" pitchFamily="34" charset="0"/>
                <a:ea typeface="Source Sans Pro" panose="020B0503030403020204" pitchFamily="34" charset="0"/>
              </a:rPr>
              <a:t>valutazione</a:t>
            </a:r>
            <a:endParaRPr lang="en-US" b="1" dirty="0">
              <a:solidFill>
                <a:schemeClr val="accent2"/>
              </a:solidFill>
              <a:latin typeface="Source Sans Pro" panose="020B0503030403020204" pitchFamily="34" charset="0"/>
              <a:ea typeface="Source Sans Pro" panose="020B0503030403020204" pitchFamily="34" charset="0"/>
            </a:endParaRPr>
          </a:p>
        </p:txBody>
      </p:sp>
      <p:cxnSp>
        <p:nvCxnSpPr>
          <p:cNvPr id="26" name="Straight Connector 18">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7" name="Rectangle 20">
            <a:extLst>
              <a:ext uri="{FF2B5EF4-FFF2-40B4-BE49-F238E27FC236}">
                <a16:creationId xmlns:a16="http://schemas.microsoft.com/office/drawing/2014/main" id="{7CFB8C0F-4E01-4C10-A861-0C16EB92D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28" name="Rectangle 22">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pic>
        <p:nvPicPr>
          <p:cNvPr id="3" name="Immagine 2">
            <a:extLst>
              <a:ext uri="{FF2B5EF4-FFF2-40B4-BE49-F238E27FC236}">
                <a16:creationId xmlns:a16="http://schemas.microsoft.com/office/drawing/2014/main" id="{3AF386B3-830B-686D-30F0-6D0A740DDD9F}"/>
              </a:ext>
            </a:extLst>
          </p:cNvPr>
          <p:cNvPicPr>
            <a:picLocks noChangeAspect="1"/>
          </p:cNvPicPr>
          <p:nvPr/>
        </p:nvPicPr>
        <p:blipFill>
          <a:blip r:embed="rId2"/>
          <a:stretch>
            <a:fillRect/>
          </a:stretch>
        </p:blipFill>
        <p:spPr>
          <a:xfrm>
            <a:off x="633999" y="523684"/>
            <a:ext cx="8268417" cy="38865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asellaDiTesto 5">
            <a:extLst>
              <a:ext uri="{FF2B5EF4-FFF2-40B4-BE49-F238E27FC236}">
                <a16:creationId xmlns:a16="http://schemas.microsoft.com/office/drawing/2014/main" id="{1994FBCB-D34F-6F8C-1F55-01F6BDF9B558}"/>
              </a:ext>
            </a:extLst>
          </p:cNvPr>
          <p:cNvSpPr txBox="1"/>
          <p:nvPr/>
        </p:nvSpPr>
        <p:spPr>
          <a:xfrm>
            <a:off x="9168092" y="1451289"/>
            <a:ext cx="2389909" cy="2031325"/>
          </a:xfrm>
          <a:prstGeom prst="rect">
            <a:avLst/>
          </a:prstGeom>
          <a:noFill/>
        </p:spPr>
        <p:txBody>
          <a:bodyPr wrap="square" rtlCol="0">
            <a:spAutoFit/>
          </a:bodyPr>
          <a:lstStyle/>
          <a:p>
            <a:pPr marL="285750" indent="-285750">
              <a:buClr>
                <a:schemeClr val="accent2"/>
              </a:buClr>
              <a:buFont typeface="Wingdings" panose="05000000000000000000" pitchFamily="2" charset="2"/>
              <a:buChar char="Ø"/>
            </a:pPr>
            <a:r>
              <a:rPr lang="it-IT" dirty="0">
                <a:solidFill>
                  <a:schemeClr val="tx1">
                    <a:lumMod val="85000"/>
                    <a:lumOff val="15000"/>
                  </a:schemeClr>
                </a:solidFill>
                <a:latin typeface="Source Sans Pro" panose="020B0503030403020204" pitchFamily="34" charset="0"/>
                <a:ea typeface="Source Sans Pro" panose="020B0503030403020204" pitchFamily="34" charset="0"/>
              </a:rPr>
              <a:t>L’utente riceve e legge la soluzione proposta, valutando il supporto tecnico ricevuto con un valore da 1 a 5.</a:t>
            </a:r>
          </a:p>
        </p:txBody>
      </p:sp>
    </p:spTree>
    <p:extLst>
      <p:ext uri="{BB962C8B-B14F-4D97-AF65-F5344CB8AC3E}">
        <p14:creationId xmlns:p14="http://schemas.microsoft.com/office/powerpoint/2010/main" val="1288515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0">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22" name="Rectangle 12">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cxnSp>
        <p:nvCxnSpPr>
          <p:cNvPr id="24"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16">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1">
            <a:extLst>
              <a:ext uri="{FF2B5EF4-FFF2-40B4-BE49-F238E27FC236}">
                <a16:creationId xmlns:a16="http://schemas.microsoft.com/office/drawing/2014/main" id="{24A358D4-6631-4CAE-D634-A392D0D1A085}"/>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b="1" dirty="0">
                <a:solidFill>
                  <a:schemeClr val="accent2"/>
                </a:solidFill>
                <a:latin typeface="Source Sans Pro" panose="020B0503030403020204" pitchFamily="34" charset="0"/>
                <a:ea typeface="Source Sans Pro" panose="020B0503030403020204" pitchFamily="34" charset="0"/>
              </a:rPr>
              <a:t>Form </a:t>
            </a:r>
            <a:r>
              <a:rPr lang="en-US" b="1" dirty="0" err="1">
                <a:solidFill>
                  <a:schemeClr val="accent2"/>
                </a:solidFill>
                <a:latin typeface="Source Sans Pro" panose="020B0503030403020204" pitchFamily="34" charset="0"/>
                <a:ea typeface="Source Sans Pro" panose="020B0503030403020204" pitchFamily="34" charset="0"/>
              </a:rPr>
              <a:t>Operatore</a:t>
            </a:r>
            <a:r>
              <a:rPr lang="en-US" b="1" dirty="0">
                <a:solidFill>
                  <a:schemeClr val="accent2"/>
                </a:solidFill>
                <a:latin typeface="Source Sans Pro" panose="020B0503030403020204" pitchFamily="34" charset="0"/>
                <a:ea typeface="Source Sans Pro" panose="020B0503030403020204" pitchFamily="34" charset="0"/>
              </a:rPr>
              <a:t>: </a:t>
            </a:r>
            <a:r>
              <a:rPr lang="en-US" b="1" dirty="0" err="1">
                <a:solidFill>
                  <a:schemeClr val="accent2"/>
                </a:solidFill>
                <a:latin typeface="Source Sans Pro" panose="020B0503030403020204" pitchFamily="34" charset="0"/>
                <a:ea typeface="Source Sans Pro" panose="020B0503030403020204" pitchFamily="34" charset="0"/>
              </a:rPr>
              <a:t>servizio</a:t>
            </a:r>
            <a:r>
              <a:rPr lang="en-US" b="1" dirty="0">
                <a:solidFill>
                  <a:schemeClr val="accent2"/>
                </a:solidFill>
                <a:latin typeface="Source Sans Pro" panose="020B0503030403020204" pitchFamily="34" charset="0"/>
                <a:ea typeface="Source Sans Pro" panose="020B0503030403020204" pitchFamily="34" charset="0"/>
              </a:rPr>
              <a:t> </a:t>
            </a:r>
            <a:r>
              <a:rPr lang="en-US" b="1" dirty="0" err="1">
                <a:solidFill>
                  <a:schemeClr val="accent2"/>
                </a:solidFill>
                <a:latin typeface="Source Sans Pro" panose="020B0503030403020204" pitchFamily="34" charset="0"/>
                <a:ea typeface="Source Sans Pro" panose="020B0503030403020204" pitchFamily="34" charset="0"/>
              </a:rPr>
              <a:t>clienti</a:t>
            </a:r>
            <a:endParaRPr lang="en-US" b="1" dirty="0">
              <a:solidFill>
                <a:schemeClr val="accent2"/>
              </a:solidFill>
              <a:latin typeface="Source Sans Pro" panose="020B0503030403020204" pitchFamily="34" charset="0"/>
              <a:ea typeface="Source Sans Pro" panose="020B0503030403020204" pitchFamily="34" charset="0"/>
            </a:endParaRPr>
          </a:p>
        </p:txBody>
      </p:sp>
      <p:cxnSp>
        <p:nvCxnSpPr>
          <p:cNvPr id="26" name="Straight Connector 18">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7" name="Rectangle 20">
            <a:extLst>
              <a:ext uri="{FF2B5EF4-FFF2-40B4-BE49-F238E27FC236}">
                <a16:creationId xmlns:a16="http://schemas.microsoft.com/office/drawing/2014/main" id="{7CFB8C0F-4E01-4C10-A861-0C16EB92D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28" name="Rectangle 22">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pic>
        <p:nvPicPr>
          <p:cNvPr id="7" name="Immagine 6">
            <a:extLst>
              <a:ext uri="{FF2B5EF4-FFF2-40B4-BE49-F238E27FC236}">
                <a16:creationId xmlns:a16="http://schemas.microsoft.com/office/drawing/2014/main" id="{61D1740F-22B5-3E80-200E-D9D0F8FB0514}"/>
              </a:ext>
            </a:extLst>
          </p:cNvPr>
          <p:cNvPicPr>
            <a:picLocks noChangeAspect="1"/>
          </p:cNvPicPr>
          <p:nvPr/>
        </p:nvPicPr>
        <p:blipFill>
          <a:blip r:embed="rId2"/>
          <a:stretch>
            <a:fillRect/>
          </a:stretch>
        </p:blipFill>
        <p:spPr>
          <a:xfrm>
            <a:off x="721086" y="330947"/>
            <a:ext cx="4237087" cy="41685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CasellaDiTesto 7">
            <a:extLst>
              <a:ext uri="{FF2B5EF4-FFF2-40B4-BE49-F238E27FC236}">
                <a16:creationId xmlns:a16="http://schemas.microsoft.com/office/drawing/2014/main" id="{02F2F83C-42EA-3597-F9B6-6628F34A50BC}"/>
              </a:ext>
            </a:extLst>
          </p:cNvPr>
          <p:cNvSpPr txBox="1"/>
          <p:nvPr/>
        </p:nvSpPr>
        <p:spPr>
          <a:xfrm>
            <a:off x="5284951" y="1229666"/>
            <a:ext cx="2915152" cy="2308324"/>
          </a:xfrm>
          <a:prstGeom prst="rect">
            <a:avLst/>
          </a:prstGeom>
          <a:noFill/>
        </p:spPr>
        <p:txBody>
          <a:bodyPr wrap="square" rtlCol="0">
            <a:spAutoFit/>
          </a:bodyPr>
          <a:lstStyle/>
          <a:p>
            <a:pPr marL="285750" indent="-285750">
              <a:buClr>
                <a:schemeClr val="accent2"/>
              </a:buClr>
              <a:buFont typeface="Wingdings" panose="05000000000000000000" pitchFamily="2" charset="2"/>
              <a:buChar char="Ø"/>
            </a:pPr>
            <a:r>
              <a:rPr lang="it-IT">
                <a:solidFill>
                  <a:schemeClr val="tx1">
                    <a:lumMod val="85000"/>
                    <a:lumOff val="15000"/>
                  </a:schemeClr>
                </a:solidFill>
                <a:latin typeface="Source Sans Pro" panose="020B0503030403020204" pitchFamily="34" charset="0"/>
                <a:ea typeface="Source Sans Pro" panose="020B0503030403020204" pitchFamily="34" charset="0"/>
              </a:rPr>
              <a:t>L’operatore del Customer Care gestirà un utente insoddisfatto (la cui valutazione è stata inferiore al 3) fornendogli ulteriori informazioni per un supporto più specifico.</a:t>
            </a:r>
          </a:p>
        </p:txBody>
      </p:sp>
      <p:sp>
        <p:nvSpPr>
          <p:cNvPr id="9" name="CasellaDiTesto 8">
            <a:extLst>
              <a:ext uri="{FF2B5EF4-FFF2-40B4-BE49-F238E27FC236}">
                <a16:creationId xmlns:a16="http://schemas.microsoft.com/office/drawing/2014/main" id="{66F008C0-A9CF-32E2-4F56-5F5690DE677C}"/>
              </a:ext>
            </a:extLst>
          </p:cNvPr>
          <p:cNvSpPr txBox="1"/>
          <p:nvPr/>
        </p:nvSpPr>
        <p:spPr>
          <a:xfrm>
            <a:off x="8616390" y="1229666"/>
            <a:ext cx="2620296" cy="1754326"/>
          </a:xfrm>
          <a:prstGeom prst="rect">
            <a:avLst/>
          </a:prstGeom>
          <a:noFill/>
        </p:spPr>
        <p:txBody>
          <a:bodyPr wrap="square" rtlCol="0">
            <a:spAutoFit/>
          </a:bodyPr>
          <a:lstStyle/>
          <a:p>
            <a:pPr marL="285750" indent="-285750">
              <a:buClr>
                <a:schemeClr val="accent2"/>
              </a:buClr>
              <a:buFont typeface="Wingdings" panose="05000000000000000000" pitchFamily="2" charset="2"/>
              <a:buChar char="Ø"/>
            </a:pPr>
            <a:r>
              <a:rPr lang="it-IT">
                <a:solidFill>
                  <a:schemeClr val="tx1">
                    <a:lumMod val="85000"/>
                    <a:lumOff val="15000"/>
                  </a:schemeClr>
                </a:solidFill>
                <a:latin typeface="Source Sans Pro" panose="020B0503030403020204" pitchFamily="34" charset="0"/>
                <a:ea typeface="Source Sans Pro" panose="020B0503030403020204" pitchFamily="34" charset="0"/>
              </a:rPr>
              <a:t>L’utente leggerà del ticket chiuso e riceverà un bonus generato dal sistema da spendere su un qualsiasi store.</a:t>
            </a:r>
          </a:p>
        </p:txBody>
      </p:sp>
    </p:spTree>
    <p:extLst>
      <p:ext uri="{BB962C8B-B14F-4D97-AF65-F5344CB8AC3E}">
        <p14:creationId xmlns:p14="http://schemas.microsoft.com/office/powerpoint/2010/main" val="2189361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0">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22" name="Rectangle 12">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cxnSp>
        <p:nvCxnSpPr>
          <p:cNvPr id="24"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16">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olo 1">
            <a:extLst>
              <a:ext uri="{FF2B5EF4-FFF2-40B4-BE49-F238E27FC236}">
                <a16:creationId xmlns:a16="http://schemas.microsoft.com/office/drawing/2014/main" id="{24A358D4-6631-4CAE-D634-A392D0D1A085}"/>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b="1" dirty="0">
                <a:solidFill>
                  <a:schemeClr val="accent2"/>
                </a:solidFill>
                <a:latin typeface="Source Sans Pro" panose="020B0503030403020204" pitchFamily="34" charset="0"/>
                <a:ea typeface="Source Sans Pro" panose="020B0503030403020204" pitchFamily="34" charset="0"/>
              </a:rPr>
              <a:t>Form Utente: ticket </a:t>
            </a:r>
            <a:r>
              <a:rPr lang="en-US" b="1" dirty="0" err="1">
                <a:solidFill>
                  <a:schemeClr val="accent2"/>
                </a:solidFill>
                <a:latin typeface="Source Sans Pro" panose="020B0503030403020204" pitchFamily="34" charset="0"/>
                <a:ea typeface="Source Sans Pro" panose="020B0503030403020204" pitchFamily="34" charset="0"/>
              </a:rPr>
              <a:t>chiuso</a:t>
            </a:r>
            <a:endParaRPr lang="en-US" b="1" dirty="0">
              <a:solidFill>
                <a:schemeClr val="accent2"/>
              </a:solidFill>
              <a:latin typeface="Source Sans Pro" panose="020B0503030403020204" pitchFamily="34" charset="0"/>
              <a:ea typeface="Source Sans Pro" panose="020B0503030403020204" pitchFamily="34" charset="0"/>
            </a:endParaRPr>
          </a:p>
        </p:txBody>
      </p:sp>
      <p:cxnSp>
        <p:nvCxnSpPr>
          <p:cNvPr id="26" name="Straight Connector 18">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7" name="Rectangle 20">
            <a:extLst>
              <a:ext uri="{FF2B5EF4-FFF2-40B4-BE49-F238E27FC236}">
                <a16:creationId xmlns:a16="http://schemas.microsoft.com/office/drawing/2014/main" id="{7CFB8C0F-4E01-4C10-A861-0C16EB92D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28" name="Rectangle 22">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pic>
        <p:nvPicPr>
          <p:cNvPr id="3" name="Immagine 2">
            <a:extLst>
              <a:ext uri="{FF2B5EF4-FFF2-40B4-BE49-F238E27FC236}">
                <a16:creationId xmlns:a16="http://schemas.microsoft.com/office/drawing/2014/main" id="{034FA7E9-1647-27B7-F3BD-46E940BC2628}"/>
              </a:ext>
            </a:extLst>
          </p:cNvPr>
          <p:cNvPicPr>
            <a:picLocks noChangeAspect="1"/>
          </p:cNvPicPr>
          <p:nvPr/>
        </p:nvPicPr>
        <p:blipFill>
          <a:blip r:embed="rId2"/>
          <a:stretch>
            <a:fillRect/>
          </a:stretch>
        </p:blipFill>
        <p:spPr>
          <a:xfrm>
            <a:off x="727346" y="739743"/>
            <a:ext cx="10355832" cy="34237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954009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36" name="Rectangle 21">
            <a:extLst>
              <a:ext uri="{FF2B5EF4-FFF2-40B4-BE49-F238E27FC236}">
                <a16:creationId xmlns:a16="http://schemas.microsoft.com/office/drawing/2014/main" id="{EB8A1B5F-0801-4AFF-A489-335B6A851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37" name="Rectangle 23">
            <a:extLst>
              <a:ext uri="{FF2B5EF4-FFF2-40B4-BE49-F238E27FC236}">
                <a16:creationId xmlns:a16="http://schemas.microsoft.com/office/drawing/2014/main" id="{06201B52-6441-4DBA-BACE-235977581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cxnSp>
        <p:nvCxnSpPr>
          <p:cNvPr id="38" name="Straight Connector 25">
            <a:extLst>
              <a:ext uri="{FF2B5EF4-FFF2-40B4-BE49-F238E27FC236}">
                <a16:creationId xmlns:a16="http://schemas.microsoft.com/office/drawing/2014/main" id="{89DF3DBB-17DD-4058-A944-5578E18A03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9" name="Rectangle 2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9">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41" name="Rectangle 31">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88952" cy="4970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2" name="Titolo 1">
            <a:extLst>
              <a:ext uri="{FF2B5EF4-FFF2-40B4-BE49-F238E27FC236}">
                <a16:creationId xmlns:a16="http://schemas.microsoft.com/office/drawing/2014/main" id="{0F41E6D8-EF50-BF5B-A553-00711E24E815}"/>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7500" b="1" err="1">
                <a:solidFill>
                  <a:srgbClr val="FFFFFF"/>
                </a:solidFill>
                <a:latin typeface="Source Sans Pro" panose="020B0503030403020204" pitchFamily="34" charset="0"/>
                <a:ea typeface="Source Sans Pro" panose="020B0503030403020204" pitchFamily="34" charset="0"/>
              </a:rPr>
              <a:t>Grazie</a:t>
            </a:r>
            <a:r>
              <a:rPr lang="en-US" sz="7500" b="1">
                <a:solidFill>
                  <a:srgbClr val="FFFFFF"/>
                </a:solidFill>
                <a:latin typeface="Source Sans Pro" panose="020B0503030403020204" pitchFamily="34" charset="0"/>
                <a:ea typeface="Source Sans Pro" panose="020B0503030403020204" pitchFamily="34" charset="0"/>
              </a:rPr>
              <a:t> per </a:t>
            </a:r>
            <a:r>
              <a:rPr lang="en-US" sz="7500" b="1" err="1">
                <a:solidFill>
                  <a:srgbClr val="FFFFFF"/>
                </a:solidFill>
                <a:latin typeface="Source Sans Pro" panose="020B0503030403020204" pitchFamily="34" charset="0"/>
                <a:ea typeface="Source Sans Pro" panose="020B0503030403020204" pitchFamily="34" charset="0"/>
              </a:rPr>
              <a:t>l’attenzione</a:t>
            </a:r>
            <a:r>
              <a:rPr lang="en-US" sz="7500" b="1">
                <a:solidFill>
                  <a:srgbClr val="FFFFFF"/>
                </a:solidFill>
                <a:latin typeface="Source Sans Pro" panose="020B0503030403020204" pitchFamily="34" charset="0"/>
                <a:ea typeface="Source Sans Pro" panose="020B0503030403020204" pitchFamily="34" charset="0"/>
              </a:rPr>
              <a:t>!</a:t>
            </a:r>
          </a:p>
        </p:txBody>
      </p:sp>
    </p:spTree>
    <p:extLst>
      <p:ext uri="{BB962C8B-B14F-4D97-AF65-F5344CB8AC3E}">
        <p14:creationId xmlns:p14="http://schemas.microsoft.com/office/powerpoint/2010/main" val="733070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ile:Google Colaboratory SVG Logo.svg - Wikipedia">
            <a:extLst>
              <a:ext uri="{FF2B5EF4-FFF2-40B4-BE49-F238E27FC236}">
                <a16:creationId xmlns:a16="http://schemas.microsoft.com/office/drawing/2014/main" id="{CB81E8AE-2B32-24F4-292E-1EDA713F832C}"/>
              </a:ext>
            </a:extLst>
          </p:cNvPr>
          <p:cNvPicPr>
            <a:picLocks noChangeAspect="1"/>
          </p:cNvPicPr>
          <p:nvPr/>
        </p:nvPicPr>
        <p:blipFill>
          <a:blip r:embed="rId2"/>
          <a:stretch>
            <a:fillRect/>
          </a:stretch>
        </p:blipFill>
        <p:spPr>
          <a:xfrm>
            <a:off x="8871857" y="234119"/>
            <a:ext cx="2590800" cy="1570112"/>
          </a:xfrm>
          <a:prstGeom prst="rect">
            <a:avLst/>
          </a:prstGeom>
        </p:spPr>
      </p:pic>
      <p:sp>
        <p:nvSpPr>
          <p:cNvPr id="2" name="Titolo 1">
            <a:extLst>
              <a:ext uri="{FF2B5EF4-FFF2-40B4-BE49-F238E27FC236}">
                <a16:creationId xmlns:a16="http://schemas.microsoft.com/office/drawing/2014/main" id="{2EF21EE9-FF7F-9F8E-9566-A7E939B4E241}"/>
              </a:ext>
            </a:extLst>
          </p:cNvPr>
          <p:cNvSpPr>
            <a:spLocks noGrp="1"/>
          </p:cNvSpPr>
          <p:nvPr>
            <p:ph type="title"/>
          </p:nvPr>
        </p:nvSpPr>
        <p:spPr/>
        <p:txBody>
          <a:bodyPr/>
          <a:lstStyle/>
          <a:p>
            <a:r>
              <a:rPr lang="it-IT" b="1">
                <a:solidFill>
                  <a:schemeClr val="accent2"/>
                </a:solidFill>
                <a:latin typeface="Source Sans Pro" panose="020B0503030403020204" pitchFamily="34" charset="0"/>
                <a:ea typeface="Source Sans Pro" panose="020B0503030403020204" pitchFamily="34" charset="0"/>
              </a:rPr>
              <a:t>Google </a:t>
            </a:r>
            <a:r>
              <a:rPr lang="it-IT" b="1" err="1">
                <a:solidFill>
                  <a:schemeClr val="accent2"/>
                </a:solidFill>
                <a:latin typeface="Source Sans Pro" panose="020B0503030403020204" pitchFamily="34" charset="0"/>
                <a:ea typeface="Source Sans Pro" panose="020B0503030403020204" pitchFamily="34" charset="0"/>
              </a:rPr>
              <a:t>Colab</a:t>
            </a:r>
            <a:r>
              <a:rPr lang="it-IT" b="1">
                <a:solidFill>
                  <a:schemeClr val="accent2"/>
                </a:solidFill>
                <a:latin typeface="Source Sans Pro" panose="020B0503030403020204" pitchFamily="34" charset="0"/>
                <a:ea typeface="Source Sans Pro" panose="020B0503030403020204" pitchFamily="34" charset="0"/>
              </a:rPr>
              <a:t>: panoramica</a:t>
            </a:r>
          </a:p>
        </p:txBody>
      </p:sp>
      <p:sp>
        <p:nvSpPr>
          <p:cNvPr id="5" name="CasellaDiTesto 4">
            <a:extLst>
              <a:ext uri="{FF2B5EF4-FFF2-40B4-BE49-F238E27FC236}">
                <a16:creationId xmlns:a16="http://schemas.microsoft.com/office/drawing/2014/main" id="{719DEE22-9C6B-B1FD-533B-35554E568267}"/>
              </a:ext>
            </a:extLst>
          </p:cNvPr>
          <p:cNvSpPr txBox="1"/>
          <p:nvPr/>
        </p:nvSpPr>
        <p:spPr>
          <a:xfrm>
            <a:off x="1097280" y="2169071"/>
            <a:ext cx="9688707" cy="3139321"/>
          </a:xfrm>
          <a:prstGeom prst="rect">
            <a:avLst/>
          </a:prstGeom>
          <a:noFill/>
        </p:spPr>
        <p:txBody>
          <a:bodyPr wrap="square" lIns="91440" tIns="45720" rIns="91440" bIns="45720" anchor="t">
            <a:spAutoFit/>
          </a:bodyPr>
          <a:lstStyle/>
          <a:p>
            <a:pPr marL="285750" indent="-285750" algn="just">
              <a:buClr>
                <a:schemeClr val="accent2"/>
              </a:buClr>
              <a:buFont typeface="Wingdings" panose="05000000000000000000" pitchFamily="2" charset="2"/>
              <a:buChar char="Ø"/>
            </a:pPr>
            <a:r>
              <a:rPr lang="it-IT" dirty="0">
                <a:solidFill>
                  <a:schemeClr val="tx1">
                    <a:lumMod val="85000"/>
                    <a:lumOff val="15000"/>
                  </a:schemeClr>
                </a:solidFill>
                <a:latin typeface="Source Sans Pro" panose="020B0503030403020204" pitchFamily="34" charset="0"/>
                <a:ea typeface="Source Sans Pro" panose="020B0503030403020204" pitchFamily="34" charset="0"/>
              </a:rPr>
              <a:t>Google Colab è una piattaforma offerta da Google che fornisce uno spazio di sviluppo basato su cloud per eseguire codice Python. È ampiamente utilizzato da studenti, ricercatori e data scientist. Una delle sue caratteristiche principali è l'accesso </a:t>
            </a:r>
            <a:r>
              <a:rPr lang="it-IT" b="1" dirty="0">
                <a:solidFill>
                  <a:schemeClr val="tx1">
                    <a:lumMod val="85000"/>
                    <a:lumOff val="15000"/>
                  </a:schemeClr>
                </a:solidFill>
                <a:latin typeface="Source Sans Pro" panose="020B0503030403020204" pitchFamily="34" charset="0"/>
                <a:ea typeface="Source Sans Pro" panose="020B0503030403020204" pitchFamily="34" charset="0"/>
              </a:rPr>
              <a:t>gratuito</a:t>
            </a:r>
            <a:r>
              <a:rPr lang="it-IT" dirty="0">
                <a:solidFill>
                  <a:schemeClr val="tx1">
                    <a:lumMod val="85000"/>
                    <a:lumOff val="15000"/>
                  </a:schemeClr>
                </a:solidFill>
                <a:latin typeface="Source Sans Pro" panose="020B0503030403020204" pitchFamily="34" charset="0"/>
                <a:ea typeface="Source Sans Pro" panose="020B0503030403020204" pitchFamily="34" charset="0"/>
              </a:rPr>
              <a:t> a risorse di calcolo, come CPU, GPU e TPU. </a:t>
            </a:r>
          </a:p>
          <a:p>
            <a:pPr marL="285750" indent="-285750" algn="just">
              <a:buClr>
                <a:schemeClr val="accent2"/>
              </a:buClr>
              <a:buFont typeface="Wingdings" panose="05000000000000000000" pitchFamily="2" charset="2"/>
              <a:buChar char="Ø"/>
            </a:pPr>
            <a:endParaRPr lang="it-IT" dirty="0">
              <a:solidFill>
                <a:schemeClr val="tx1">
                  <a:lumMod val="85000"/>
                  <a:lumOff val="15000"/>
                </a:schemeClr>
              </a:solidFill>
              <a:latin typeface="Source Sans Pro" panose="020B0503030403020204" pitchFamily="34" charset="0"/>
              <a:ea typeface="Source Sans Pro" panose="020B0503030403020204" pitchFamily="34" charset="0"/>
            </a:endParaRPr>
          </a:p>
          <a:p>
            <a:pPr marL="285750" indent="-285750" algn="just">
              <a:buClr>
                <a:schemeClr val="accent2"/>
              </a:buClr>
              <a:buFont typeface="Wingdings" panose="05000000000000000000" pitchFamily="2" charset="2"/>
              <a:buChar char="Ø"/>
            </a:pPr>
            <a:r>
              <a:rPr lang="it-IT" dirty="0">
                <a:solidFill>
                  <a:schemeClr val="tx1">
                    <a:lumMod val="85000"/>
                    <a:lumOff val="15000"/>
                  </a:schemeClr>
                </a:solidFill>
                <a:latin typeface="Source Sans Pro" panose="020B0503030403020204" pitchFamily="34" charset="0"/>
                <a:ea typeface="Source Sans Pro" panose="020B0503030403020204" pitchFamily="34" charset="0"/>
              </a:rPr>
              <a:t>L'ambiente di sviluppo di Colab permette agli utenti di scrivere e eseguire codice a blocchi; questo facilita la creazione di documenti </a:t>
            </a:r>
            <a:r>
              <a:rPr lang="it-IT" b="1" dirty="0">
                <a:solidFill>
                  <a:schemeClr val="tx1">
                    <a:lumMod val="85000"/>
                    <a:lumOff val="15000"/>
                  </a:schemeClr>
                </a:solidFill>
                <a:latin typeface="Source Sans Pro" panose="020B0503030403020204" pitchFamily="34" charset="0"/>
                <a:ea typeface="Source Sans Pro" panose="020B0503030403020204" pitchFamily="34" charset="0"/>
              </a:rPr>
              <a:t>interattivi</a:t>
            </a:r>
            <a:r>
              <a:rPr lang="it-IT" dirty="0">
                <a:solidFill>
                  <a:schemeClr val="tx1">
                    <a:lumMod val="85000"/>
                    <a:lumOff val="15000"/>
                  </a:schemeClr>
                </a:solidFill>
                <a:latin typeface="Source Sans Pro" panose="020B0503030403020204" pitchFamily="34" charset="0"/>
                <a:ea typeface="Source Sans Pro" panose="020B0503030403020204" pitchFamily="34" charset="0"/>
              </a:rPr>
              <a:t>. Inoltre, essendo integrato con Google Drive, consente di salvare e </a:t>
            </a:r>
            <a:r>
              <a:rPr lang="it-IT" b="1" dirty="0">
                <a:solidFill>
                  <a:schemeClr val="tx1">
                    <a:lumMod val="85000"/>
                    <a:lumOff val="15000"/>
                  </a:schemeClr>
                </a:solidFill>
                <a:latin typeface="Source Sans Pro" panose="020B0503030403020204" pitchFamily="34" charset="0"/>
                <a:ea typeface="Source Sans Pro" panose="020B0503030403020204" pitchFamily="34" charset="0"/>
              </a:rPr>
              <a:t>condividere</a:t>
            </a:r>
            <a:r>
              <a:rPr lang="it-IT" dirty="0">
                <a:solidFill>
                  <a:schemeClr val="tx1">
                    <a:lumMod val="85000"/>
                    <a:lumOff val="15000"/>
                  </a:schemeClr>
                </a:solidFill>
                <a:latin typeface="Source Sans Pro" panose="020B0503030403020204" pitchFamily="34" charset="0"/>
                <a:ea typeface="Source Sans Pro" panose="020B0503030403020204" pitchFamily="34" charset="0"/>
              </a:rPr>
              <a:t> facilmente i notebook. </a:t>
            </a:r>
          </a:p>
          <a:p>
            <a:pPr marL="285750" indent="-285750" algn="just">
              <a:buClr>
                <a:schemeClr val="accent2"/>
              </a:buClr>
              <a:buFont typeface="Wingdings" panose="05000000000000000000" pitchFamily="2" charset="2"/>
              <a:buChar char="Ø"/>
            </a:pPr>
            <a:endParaRPr lang="it-IT" dirty="0">
              <a:solidFill>
                <a:schemeClr val="tx1">
                  <a:lumMod val="85000"/>
                  <a:lumOff val="15000"/>
                </a:schemeClr>
              </a:solidFill>
              <a:latin typeface="Source Sans Pro" panose="020B0503030403020204" pitchFamily="34" charset="0"/>
              <a:ea typeface="Source Sans Pro" panose="020B0503030403020204" pitchFamily="34" charset="0"/>
            </a:endParaRPr>
          </a:p>
          <a:p>
            <a:pPr marL="285750" indent="-285750" algn="just">
              <a:buClr>
                <a:schemeClr val="accent2"/>
              </a:buClr>
              <a:buFont typeface="Wingdings" panose="05000000000000000000" pitchFamily="2" charset="2"/>
              <a:buChar char="Ø"/>
            </a:pPr>
            <a:r>
              <a:rPr lang="it-IT" dirty="0">
                <a:solidFill>
                  <a:schemeClr val="tx1">
                    <a:lumMod val="85000"/>
                    <a:lumOff val="15000"/>
                  </a:schemeClr>
                </a:solidFill>
                <a:latin typeface="Source Sans Pro" panose="020B0503030403020204" pitchFamily="34" charset="0"/>
                <a:ea typeface="Source Sans Pro" panose="020B0503030403020204" pitchFamily="34" charset="0"/>
              </a:rPr>
              <a:t>Colab offre supporto integrato per librerie di machine learning come </a:t>
            </a:r>
            <a:r>
              <a:rPr lang="it-IT" dirty="0" err="1">
                <a:solidFill>
                  <a:schemeClr val="tx1">
                    <a:lumMod val="85000"/>
                    <a:lumOff val="15000"/>
                  </a:schemeClr>
                </a:solidFill>
                <a:latin typeface="Source Sans Pro" panose="020B0503030403020204" pitchFamily="34" charset="0"/>
                <a:ea typeface="Source Sans Pro" panose="020B0503030403020204" pitchFamily="34" charset="0"/>
              </a:rPr>
              <a:t>TensorFlow</a:t>
            </a:r>
            <a:r>
              <a:rPr lang="it-IT" dirty="0">
                <a:solidFill>
                  <a:schemeClr val="tx1">
                    <a:lumMod val="85000"/>
                    <a:lumOff val="15000"/>
                  </a:schemeClr>
                </a:solidFill>
                <a:latin typeface="Source Sans Pro" panose="020B0503030403020204" pitchFamily="34" charset="0"/>
                <a:ea typeface="Source Sans Pro" panose="020B0503030403020204" pitchFamily="34" charset="0"/>
              </a:rPr>
              <a:t> e </a:t>
            </a:r>
            <a:r>
              <a:rPr lang="it-IT" dirty="0" err="1">
                <a:solidFill>
                  <a:schemeClr val="tx1">
                    <a:lumMod val="85000"/>
                    <a:lumOff val="15000"/>
                  </a:schemeClr>
                </a:solidFill>
                <a:latin typeface="Source Sans Pro" panose="020B0503030403020204" pitchFamily="34" charset="0"/>
                <a:ea typeface="Source Sans Pro" panose="020B0503030403020204" pitchFamily="34" charset="0"/>
              </a:rPr>
              <a:t>PyTorch</a:t>
            </a:r>
            <a:r>
              <a:rPr lang="it-IT" dirty="0">
                <a:solidFill>
                  <a:schemeClr val="tx1">
                    <a:lumMod val="85000"/>
                    <a:lumOff val="15000"/>
                  </a:schemeClr>
                </a:solidFill>
                <a:latin typeface="Source Sans Pro" panose="020B0503030403020204" pitchFamily="34" charset="0"/>
                <a:ea typeface="Source Sans Pro" panose="020B0503030403020204" pitchFamily="34" charset="0"/>
              </a:rPr>
              <a:t>, rendendolo adatto per progetti di </a:t>
            </a:r>
            <a:r>
              <a:rPr lang="it-IT" b="1" dirty="0">
                <a:solidFill>
                  <a:schemeClr val="tx1">
                    <a:lumMod val="85000"/>
                    <a:lumOff val="15000"/>
                  </a:schemeClr>
                </a:solidFill>
                <a:latin typeface="Source Sans Pro" panose="020B0503030403020204" pitchFamily="34" charset="0"/>
                <a:ea typeface="Source Sans Pro" panose="020B0503030403020204" pitchFamily="34" charset="0"/>
              </a:rPr>
              <a:t>intelligenza artificiale </a:t>
            </a:r>
            <a:r>
              <a:rPr lang="it-IT" dirty="0">
                <a:solidFill>
                  <a:schemeClr val="tx1">
                    <a:lumMod val="85000"/>
                    <a:lumOff val="15000"/>
                  </a:schemeClr>
                </a:solidFill>
                <a:latin typeface="Source Sans Pro" panose="020B0503030403020204" pitchFamily="34" charset="0"/>
                <a:ea typeface="Source Sans Pro" panose="020B0503030403020204" pitchFamily="34" charset="0"/>
              </a:rPr>
              <a:t>e </a:t>
            </a:r>
            <a:r>
              <a:rPr lang="it-IT" b="1" dirty="0">
                <a:solidFill>
                  <a:schemeClr val="tx1">
                    <a:lumMod val="85000"/>
                    <a:lumOff val="15000"/>
                  </a:schemeClr>
                </a:solidFill>
                <a:latin typeface="Source Sans Pro" panose="020B0503030403020204" pitchFamily="34" charset="0"/>
                <a:ea typeface="Source Sans Pro" panose="020B0503030403020204" pitchFamily="34" charset="0"/>
              </a:rPr>
              <a:t>data </a:t>
            </a:r>
            <a:r>
              <a:rPr lang="it-IT" b="1" dirty="0" err="1">
                <a:solidFill>
                  <a:schemeClr val="tx1">
                    <a:lumMod val="85000"/>
                    <a:lumOff val="15000"/>
                  </a:schemeClr>
                </a:solidFill>
                <a:latin typeface="Source Sans Pro" panose="020B0503030403020204" pitchFamily="34" charset="0"/>
                <a:ea typeface="Source Sans Pro" panose="020B0503030403020204" pitchFamily="34" charset="0"/>
              </a:rPr>
              <a:t>analysis</a:t>
            </a:r>
            <a:r>
              <a:rPr lang="it-IT" dirty="0">
                <a:solidFill>
                  <a:schemeClr val="tx1">
                    <a:lumMod val="85000"/>
                    <a:lumOff val="15000"/>
                  </a:schemeClr>
                </a:solidFill>
                <a:latin typeface="Source Sans Pro" panose="020B0503030403020204" pitchFamily="34" charset="0"/>
                <a:ea typeface="Source Sans Pro" panose="020B0503030403020204" pitchFamily="34" charset="0"/>
              </a:rPr>
              <a:t>. </a:t>
            </a:r>
          </a:p>
        </p:txBody>
      </p:sp>
    </p:spTree>
    <p:extLst>
      <p:ext uri="{BB962C8B-B14F-4D97-AF65-F5344CB8AC3E}">
        <p14:creationId xmlns:p14="http://schemas.microsoft.com/office/powerpoint/2010/main" val="2802048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6C5C3F-F491-FF42-266C-4587EA069797}"/>
              </a:ext>
            </a:extLst>
          </p:cNvPr>
          <p:cNvSpPr>
            <a:spLocks noGrp="1"/>
          </p:cNvSpPr>
          <p:nvPr>
            <p:ph type="title"/>
          </p:nvPr>
        </p:nvSpPr>
        <p:spPr/>
        <p:txBody>
          <a:bodyPr/>
          <a:lstStyle/>
          <a:p>
            <a:r>
              <a:rPr lang="it-IT" b="1">
                <a:solidFill>
                  <a:schemeClr val="accent2"/>
                </a:solidFill>
                <a:latin typeface="Source Sans Pro" panose="020B0503030403020204" pitchFamily="34" charset="0"/>
                <a:ea typeface="Source Sans Pro" panose="020B0503030403020204" pitchFamily="34" charset="0"/>
              </a:rPr>
              <a:t>EDA – Preparazione dei dati</a:t>
            </a:r>
          </a:p>
        </p:txBody>
      </p:sp>
      <p:pic>
        <p:nvPicPr>
          <p:cNvPr id="4" name="Content Placeholder 3" descr="A screen shot of a computer code&#10;&#10;Description automatically generated">
            <a:extLst>
              <a:ext uri="{FF2B5EF4-FFF2-40B4-BE49-F238E27FC236}">
                <a16:creationId xmlns:a16="http://schemas.microsoft.com/office/drawing/2014/main" id="{B4D60937-11C1-D2B8-7EE6-BCE4D466A4C7}"/>
              </a:ext>
            </a:extLst>
          </p:cNvPr>
          <p:cNvPicPr>
            <a:picLocks noGrp="1" noChangeAspect="1"/>
          </p:cNvPicPr>
          <p:nvPr>
            <p:ph idx="1"/>
          </p:nvPr>
        </p:nvPicPr>
        <p:blipFill>
          <a:blip r:embed="rId2"/>
          <a:stretch>
            <a:fillRect/>
          </a:stretch>
        </p:blipFill>
        <p:spPr>
          <a:xfrm>
            <a:off x="1095919" y="2242926"/>
            <a:ext cx="5772150" cy="1247775"/>
          </a:xfrm>
        </p:spPr>
      </p:pic>
      <p:pic>
        <p:nvPicPr>
          <p:cNvPr id="5" name="Picture 4" descr="A screen shot of a computer code&#10;&#10;Description automatically generated">
            <a:extLst>
              <a:ext uri="{FF2B5EF4-FFF2-40B4-BE49-F238E27FC236}">
                <a16:creationId xmlns:a16="http://schemas.microsoft.com/office/drawing/2014/main" id="{50DDB23A-5BC2-43FD-3C61-1AFE3DF0696F}"/>
              </a:ext>
            </a:extLst>
          </p:cNvPr>
          <p:cNvPicPr>
            <a:picLocks noChangeAspect="1"/>
          </p:cNvPicPr>
          <p:nvPr/>
        </p:nvPicPr>
        <p:blipFill>
          <a:blip r:embed="rId3"/>
          <a:stretch>
            <a:fillRect/>
          </a:stretch>
        </p:blipFill>
        <p:spPr>
          <a:xfrm>
            <a:off x="1098097" y="4459741"/>
            <a:ext cx="10344150" cy="1400175"/>
          </a:xfrm>
          <a:prstGeom prst="rect">
            <a:avLst/>
          </a:prstGeom>
        </p:spPr>
      </p:pic>
      <p:sp>
        <p:nvSpPr>
          <p:cNvPr id="6" name="TextBox 5">
            <a:extLst>
              <a:ext uri="{FF2B5EF4-FFF2-40B4-BE49-F238E27FC236}">
                <a16:creationId xmlns:a16="http://schemas.microsoft.com/office/drawing/2014/main" id="{70CAA2E5-91F7-92ED-4AB6-C562D6F92CA2}"/>
              </a:ext>
            </a:extLst>
          </p:cNvPr>
          <p:cNvSpPr txBox="1"/>
          <p:nvPr/>
        </p:nvSpPr>
        <p:spPr>
          <a:xfrm>
            <a:off x="6892019" y="2543647"/>
            <a:ext cx="455022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lr>
                <a:schemeClr val="accent2"/>
              </a:buClr>
              <a:buFont typeface="Wingdings" panose="05000000000000000000" pitchFamily="2" charset="2"/>
              <a:buChar char="Ø"/>
            </a:pPr>
            <a:r>
              <a:rPr lang="en-US" err="1">
                <a:solidFill>
                  <a:schemeClr val="tx1">
                    <a:lumMod val="85000"/>
                    <a:lumOff val="15000"/>
                  </a:schemeClr>
                </a:solidFill>
                <a:latin typeface="Source Sans Pro" panose="020B0503030403020204" pitchFamily="34" charset="0"/>
                <a:ea typeface="Source Sans Pro" panose="020B0503030403020204" pitchFamily="34" charset="0"/>
              </a:rPr>
              <a:t>Utilizzo</a:t>
            </a:r>
            <a:r>
              <a:rPr lang="en-US">
                <a:solidFill>
                  <a:schemeClr val="tx1">
                    <a:lumMod val="85000"/>
                    <a:lumOff val="15000"/>
                  </a:schemeClr>
                </a:solidFill>
                <a:latin typeface="Source Sans Pro" panose="020B0503030403020204" pitchFamily="34" charset="0"/>
                <a:ea typeface="Source Sans Pro" panose="020B0503030403020204" pitchFamily="34" charset="0"/>
              </a:rPr>
              <a:t> </a:t>
            </a:r>
            <a:r>
              <a:rPr lang="en-US" err="1">
                <a:solidFill>
                  <a:schemeClr val="tx1">
                    <a:lumMod val="85000"/>
                    <a:lumOff val="15000"/>
                  </a:schemeClr>
                </a:solidFill>
                <a:latin typeface="Source Sans Pro" panose="020B0503030403020204" pitchFamily="34" charset="0"/>
                <a:ea typeface="Source Sans Pro" panose="020B0503030403020204" pitchFamily="34" charset="0"/>
              </a:rPr>
              <a:t>delle</a:t>
            </a:r>
            <a:r>
              <a:rPr lang="en-US">
                <a:solidFill>
                  <a:schemeClr val="tx1">
                    <a:lumMod val="85000"/>
                    <a:lumOff val="15000"/>
                  </a:schemeClr>
                </a:solidFill>
                <a:latin typeface="Source Sans Pro" panose="020B0503030403020204" pitchFamily="34" charset="0"/>
                <a:ea typeface="Source Sans Pro" panose="020B0503030403020204" pitchFamily="34" charset="0"/>
              </a:rPr>
              <a:t> </a:t>
            </a:r>
            <a:r>
              <a:rPr lang="en-US" err="1">
                <a:solidFill>
                  <a:schemeClr val="tx1">
                    <a:lumMod val="85000"/>
                    <a:lumOff val="15000"/>
                  </a:schemeClr>
                </a:solidFill>
                <a:latin typeface="Source Sans Pro" panose="020B0503030403020204" pitchFamily="34" charset="0"/>
                <a:ea typeface="Source Sans Pro" panose="020B0503030403020204" pitchFamily="34" charset="0"/>
              </a:rPr>
              <a:t>librerie</a:t>
            </a:r>
            <a:r>
              <a:rPr lang="en-US">
                <a:solidFill>
                  <a:schemeClr val="tx1">
                    <a:lumMod val="85000"/>
                    <a:lumOff val="15000"/>
                  </a:schemeClr>
                </a:solidFill>
                <a:latin typeface="Source Sans Pro" panose="020B0503030403020204" pitchFamily="34" charset="0"/>
                <a:ea typeface="Source Sans Pro" panose="020B0503030403020204" pitchFamily="34" charset="0"/>
              </a:rPr>
              <a:t> Matplotlib e Pandas per </a:t>
            </a:r>
            <a:r>
              <a:rPr lang="en-US" b="1" err="1">
                <a:solidFill>
                  <a:schemeClr val="tx1">
                    <a:lumMod val="85000"/>
                    <a:lumOff val="15000"/>
                  </a:schemeClr>
                </a:solidFill>
                <a:latin typeface="Source Sans Pro" panose="020B0503030403020204" pitchFamily="34" charset="0"/>
                <a:ea typeface="Source Sans Pro" panose="020B0503030403020204" pitchFamily="34" charset="0"/>
              </a:rPr>
              <a:t>manipolare</a:t>
            </a:r>
            <a:r>
              <a:rPr lang="en-US">
                <a:solidFill>
                  <a:schemeClr val="tx1">
                    <a:lumMod val="85000"/>
                    <a:lumOff val="15000"/>
                  </a:schemeClr>
                </a:solidFill>
                <a:latin typeface="Source Sans Pro" panose="020B0503030403020204" pitchFamily="34" charset="0"/>
                <a:ea typeface="Source Sans Pro" panose="020B0503030403020204" pitchFamily="34" charset="0"/>
              </a:rPr>
              <a:t> e </a:t>
            </a:r>
            <a:r>
              <a:rPr lang="en-US" b="1" err="1">
                <a:solidFill>
                  <a:schemeClr val="tx1">
                    <a:lumMod val="85000"/>
                    <a:lumOff val="15000"/>
                  </a:schemeClr>
                </a:solidFill>
                <a:latin typeface="Source Sans Pro" panose="020B0503030403020204" pitchFamily="34" charset="0"/>
                <a:ea typeface="Source Sans Pro" panose="020B0503030403020204" pitchFamily="34" charset="0"/>
              </a:rPr>
              <a:t>visualizzare</a:t>
            </a:r>
            <a:r>
              <a:rPr lang="en-US">
                <a:solidFill>
                  <a:schemeClr val="tx1">
                    <a:lumMod val="85000"/>
                    <a:lumOff val="15000"/>
                  </a:schemeClr>
                </a:solidFill>
                <a:latin typeface="Source Sans Pro" panose="020B0503030403020204" pitchFamily="34" charset="0"/>
                <a:ea typeface="Source Sans Pro" panose="020B0503030403020204" pitchFamily="34" charset="0"/>
              </a:rPr>
              <a:t> </a:t>
            </a:r>
            <a:r>
              <a:rPr lang="en-US" err="1">
                <a:solidFill>
                  <a:schemeClr val="tx1">
                    <a:lumMod val="85000"/>
                    <a:lumOff val="15000"/>
                  </a:schemeClr>
                </a:solidFill>
                <a:latin typeface="Source Sans Pro" panose="020B0503030403020204" pitchFamily="34" charset="0"/>
                <a:ea typeface="Source Sans Pro" panose="020B0503030403020204" pitchFamily="34" charset="0"/>
              </a:rPr>
              <a:t>i</a:t>
            </a:r>
            <a:r>
              <a:rPr lang="en-US">
                <a:solidFill>
                  <a:schemeClr val="tx1">
                    <a:lumMod val="85000"/>
                    <a:lumOff val="15000"/>
                  </a:schemeClr>
                </a:solidFill>
                <a:latin typeface="Source Sans Pro" panose="020B0503030403020204" pitchFamily="34" charset="0"/>
                <a:ea typeface="Source Sans Pro" panose="020B0503030403020204" pitchFamily="34" charset="0"/>
              </a:rPr>
              <a:t> </a:t>
            </a:r>
            <a:r>
              <a:rPr lang="it-IT">
                <a:solidFill>
                  <a:schemeClr val="tx1">
                    <a:lumMod val="85000"/>
                    <a:lumOff val="15000"/>
                  </a:schemeClr>
                </a:solidFill>
                <a:latin typeface="Source Sans Pro" panose="020B0503030403020204" pitchFamily="34" charset="0"/>
                <a:ea typeface="Source Sans Pro" panose="020B0503030403020204" pitchFamily="34" charset="0"/>
              </a:rPr>
              <a:t>dati</a:t>
            </a:r>
            <a:r>
              <a:rPr lang="en-US">
                <a:solidFill>
                  <a:schemeClr val="tx1">
                    <a:lumMod val="85000"/>
                    <a:lumOff val="15000"/>
                  </a:schemeClr>
                </a:solidFill>
                <a:latin typeface="Source Sans Pro" panose="020B0503030403020204" pitchFamily="34" charset="0"/>
                <a:ea typeface="Source Sans Pro" panose="020B0503030403020204" pitchFamily="34" charset="0"/>
              </a:rPr>
              <a:t>.</a:t>
            </a:r>
          </a:p>
        </p:txBody>
      </p:sp>
      <p:sp>
        <p:nvSpPr>
          <p:cNvPr id="7" name="TextBox 6">
            <a:extLst>
              <a:ext uri="{FF2B5EF4-FFF2-40B4-BE49-F238E27FC236}">
                <a16:creationId xmlns:a16="http://schemas.microsoft.com/office/drawing/2014/main" id="{B5C2F3B6-370C-02E5-CC47-3ACD2632FA2C}"/>
              </a:ext>
            </a:extLst>
          </p:cNvPr>
          <p:cNvSpPr txBox="1"/>
          <p:nvPr/>
        </p:nvSpPr>
        <p:spPr>
          <a:xfrm>
            <a:off x="1095919" y="3673099"/>
            <a:ext cx="1034142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lr>
                <a:schemeClr val="accent2"/>
              </a:buClr>
              <a:buFont typeface="Wingdings" panose="05000000000000000000" pitchFamily="2" charset="2"/>
              <a:buChar char="Ø"/>
            </a:pPr>
            <a:r>
              <a:rPr lang="en-US" err="1">
                <a:solidFill>
                  <a:schemeClr val="tx1">
                    <a:lumMod val="85000"/>
                    <a:lumOff val="15000"/>
                  </a:schemeClr>
                </a:solidFill>
                <a:latin typeface="Source Sans Pro" panose="020B0503030403020204" pitchFamily="34" charset="0"/>
                <a:ea typeface="Source Sans Pro" panose="020B0503030403020204" pitchFamily="34" charset="0"/>
              </a:rPr>
              <a:t>Creazione</a:t>
            </a:r>
            <a:r>
              <a:rPr lang="en-US">
                <a:solidFill>
                  <a:schemeClr val="tx1">
                    <a:lumMod val="85000"/>
                    <a:lumOff val="15000"/>
                  </a:schemeClr>
                </a:solidFill>
                <a:latin typeface="Source Sans Pro" panose="020B0503030403020204" pitchFamily="34" charset="0"/>
                <a:ea typeface="Source Sans Pro" panose="020B0503030403020204" pitchFamily="34" charset="0"/>
              </a:rPr>
              <a:t> di </a:t>
            </a:r>
            <a:r>
              <a:rPr lang="en-US" err="1">
                <a:solidFill>
                  <a:schemeClr val="tx1">
                    <a:lumMod val="85000"/>
                    <a:lumOff val="15000"/>
                  </a:schemeClr>
                </a:solidFill>
                <a:latin typeface="Source Sans Pro" panose="020B0503030403020204" pitchFamily="34" charset="0"/>
                <a:ea typeface="Source Sans Pro" panose="020B0503030403020204" pitchFamily="34" charset="0"/>
              </a:rPr>
              <a:t>dataframe</a:t>
            </a:r>
            <a:r>
              <a:rPr lang="en-US">
                <a:solidFill>
                  <a:schemeClr val="tx1">
                    <a:lumMod val="85000"/>
                    <a:lumOff val="15000"/>
                  </a:schemeClr>
                </a:solidFill>
                <a:latin typeface="Source Sans Pro" panose="020B0503030403020204" pitchFamily="34" charset="0"/>
                <a:ea typeface="Source Sans Pro" panose="020B0503030403020204" pitchFamily="34" charset="0"/>
              </a:rPr>
              <a:t> </a:t>
            </a:r>
            <a:r>
              <a:rPr lang="en-US" err="1">
                <a:solidFill>
                  <a:schemeClr val="tx1">
                    <a:lumMod val="85000"/>
                    <a:lumOff val="15000"/>
                  </a:schemeClr>
                </a:solidFill>
                <a:latin typeface="Source Sans Pro" panose="020B0503030403020204" pitchFamily="34" charset="0"/>
                <a:ea typeface="Source Sans Pro" panose="020B0503030403020204" pitchFamily="34" charset="0"/>
              </a:rPr>
              <a:t>appositi</a:t>
            </a:r>
            <a:r>
              <a:rPr lang="en-US">
                <a:solidFill>
                  <a:schemeClr val="tx1">
                    <a:lumMod val="85000"/>
                    <a:lumOff val="15000"/>
                  </a:schemeClr>
                </a:solidFill>
                <a:latin typeface="Source Sans Pro" panose="020B0503030403020204" pitchFamily="34" charset="0"/>
                <a:ea typeface="Source Sans Pro" panose="020B0503030403020204" pitchFamily="34" charset="0"/>
              </a:rPr>
              <a:t> </a:t>
            </a:r>
            <a:r>
              <a:rPr lang="en-US" err="1">
                <a:solidFill>
                  <a:schemeClr val="tx1">
                    <a:lumMod val="85000"/>
                    <a:lumOff val="15000"/>
                  </a:schemeClr>
                </a:solidFill>
                <a:latin typeface="Source Sans Pro" panose="020B0503030403020204" pitchFamily="34" charset="0"/>
                <a:ea typeface="Source Sans Pro" panose="020B0503030403020204" pitchFamily="34" charset="0"/>
              </a:rPr>
              <a:t>che</a:t>
            </a:r>
            <a:r>
              <a:rPr lang="en-US">
                <a:solidFill>
                  <a:schemeClr val="tx1">
                    <a:lumMod val="85000"/>
                    <a:lumOff val="15000"/>
                  </a:schemeClr>
                </a:solidFill>
                <a:latin typeface="Source Sans Pro" panose="020B0503030403020204" pitchFamily="34" charset="0"/>
                <a:ea typeface="Source Sans Pro" panose="020B0503030403020204" pitchFamily="34" charset="0"/>
              </a:rPr>
              <a:t> </a:t>
            </a:r>
            <a:r>
              <a:rPr lang="en-US" err="1">
                <a:solidFill>
                  <a:schemeClr val="tx1">
                    <a:lumMod val="85000"/>
                    <a:lumOff val="15000"/>
                  </a:schemeClr>
                </a:solidFill>
                <a:latin typeface="Source Sans Pro" panose="020B0503030403020204" pitchFamily="34" charset="0"/>
                <a:ea typeface="Source Sans Pro" panose="020B0503030403020204" pitchFamily="34" charset="0"/>
              </a:rPr>
              <a:t>raggruppano</a:t>
            </a:r>
            <a:r>
              <a:rPr lang="en-US">
                <a:solidFill>
                  <a:schemeClr val="tx1">
                    <a:lumMod val="85000"/>
                    <a:lumOff val="15000"/>
                  </a:schemeClr>
                </a:solidFill>
                <a:latin typeface="Source Sans Pro" panose="020B0503030403020204" pitchFamily="34" charset="0"/>
                <a:ea typeface="Source Sans Pro" panose="020B0503030403020204" pitchFamily="34" charset="0"/>
              </a:rPr>
              <a:t> </a:t>
            </a:r>
            <a:r>
              <a:rPr lang="en-US" err="1">
                <a:solidFill>
                  <a:schemeClr val="tx1">
                    <a:lumMod val="85000"/>
                    <a:lumOff val="15000"/>
                  </a:schemeClr>
                </a:solidFill>
                <a:latin typeface="Source Sans Pro" panose="020B0503030403020204" pitchFamily="34" charset="0"/>
                <a:ea typeface="Source Sans Pro" panose="020B0503030403020204" pitchFamily="34" charset="0"/>
              </a:rPr>
              <a:t>informazioni</a:t>
            </a:r>
            <a:r>
              <a:rPr lang="en-US">
                <a:solidFill>
                  <a:schemeClr val="tx1">
                    <a:lumMod val="85000"/>
                    <a:lumOff val="15000"/>
                  </a:schemeClr>
                </a:solidFill>
                <a:latin typeface="Source Sans Pro" panose="020B0503030403020204" pitchFamily="34" charset="0"/>
                <a:ea typeface="Source Sans Pro" panose="020B0503030403020204" pitchFamily="34" charset="0"/>
              </a:rPr>
              <a:t> </a:t>
            </a:r>
            <a:r>
              <a:rPr lang="en-US" err="1">
                <a:solidFill>
                  <a:schemeClr val="tx1">
                    <a:lumMod val="85000"/>
                    <a:lumOff val="15000"/>
                  </a:schemeClr>
                </a:solidFill>
                <a:latin typeface="Source Sans Pro" panose="020B0503030403020204" pitchFamily="34" charset="0"/>
                <a:ea typeface="Source Sans Pro" panose="020B0503030403020204" pitchFamily="34" charset="0"/>
              </a:rPr>
              <a:t>utili</a:t>
            </a:r>
            <a:r>
              <a:rPr lang="en-US">
                <a:solidFill>
                  <a:schemeClr val="tx1">
                    <a:lumMod val="85000"/>
                    <a:lumOff val="15000"/>
                  </a:schemeClr>
                </a:solidFill>
                <a:latin typeface="Source Sans Pro" panose="020B0503030403020204" pitchFamily="34" charset="0"/>
                <a:ea typeface="Source Sans Pro" panose="020B0503030403020204" pitchFamily="34" charset="0"/>
              </a:rPr>
              <a:t> per </a:t>
            </a:r>
            <a:r>
              <a:rPr lang="en-US" err="1">
                <a:solidFill>
                  <a:schemeClr val="tx1">
                    <a:lumMod val="85000"/>
                    <a:lumOff val="15000"/>
                  </a:schemeClr>
                </a:solidFill>
                <a:latin typeface="Source Sans Pro" panose="020B0503030403020204" pitchFamily="34" charset="0"/>
                <a:ea typeface="Source Sans Pro" panose="020B0503030403020204" pitchFamily="34" charset="0"/>
              </a:rPr>
              <a:t>l'</a:t>
            </a:r>
            <a:r>
              <a:rPr lang="en-US" b="1" err="1">
                <a:solidFill>
                  <a:schemeClr val="tx1">
                    <a:lumMod val="85000"/>
                    <a:lumOff val="15000"/>
                  </a:schemeClr>
                </a:solidFill>
                <a:latin typeface="Source Sans Pro" panose="020B0503030403020204" pitchFamily="34" charset="0"/>
                <a:ea typeface="Source Sans Pro" panose="020B0503030403020204" pitchFamily="34" charset="0"/>
              </a:rPr>
              <a:t>analisi</a:t>
            </a:r>
            <a:r>
              <a:rPr lang="en-US">
                <a:solidFill>
                  <a:schemeClr val="tx1">
                    <a:lumMod val="85000"/>
                    <a:lumOff val="15000"/>
                  </a:schemeClr>
                </a:solidFill>
                <a:latin typeface="Source Sans Pro" panose="020B0503030403020204" pitchFamily="34" charset="0"/>
                <a:ea typeface="Source Sans Pro" panose="020B0503030403020204" pitchFamily="34" charset="0"/>
              </a:rPr>
              <a:t> e la </a:t>
            </a:r>
            <a:r>
              <a:rPr lang="en-US" b="1" err="1">
                <a:solidFill>
                  <a:schemeClr val="tx1">
                    <a:lumMod val="85000"/>
                    <a:lumOff val="15000"/>
                  </a:schemeClr>
                </a:solidFill>
                <a:latin typeface="Source Sans Pro" panose="020B0503030403020204" pitchFamily="34" charset="0"/>
                <a:ea typeface="Source Sans Pro" panose="020B0503030403020204" pitchFamily="34" charset="0"/>
              </a:rPr>
              <a:t>visione</a:t>
            </a:r>
            <a:r>
              <a:rPr lang="en-US">
                <a:solidFill>
                  <a:schemeClr val="tx1">
                    <a:lumMod val="85000"/>
                    <a:lumOff val="15000"/>
                  </a:schemeClr>
                </a:solidFill>
                <a:latin typeface="Source Sans Pro" panose="020B0503030403020204" pitchFamily="34" charset="0"/>
                <a:ea typeface="Source Sans Pro" panose="020B0503030403020204" pitchFamily="34" charset="0"/>
              </a:rPr>
              <a:t> </a:t>
            </a:r>
            <a:r>
              <a:rPr lang="en-US" err="1">
                <a:solidFill>
                  <a:schemeClr val="tx1">
                    <a:lumMod val="85000"/>
                    <a:lumOff val="15000"/>
                  </a:schemeClr>
                </a:solidFill>
                <a:latin typeface="Source Sans Pro" panose="020B0503030403020204" pitchFamily="34" charset="0"/>
                <a:ea typeface="Source Sans Pro" panose="020B0503030403020204" pitchFamily="34" charset="0"/>
              </a:rPr>
              <a:t>della</a:t>
            </a:r>
            <a:r>
              <a:rPr lang="en-US">
                <a:solidFill>
                  <a:schemeClr val="tx1">
                    <a:lumMod val="85000"/>
                    <a:lumOff val="15000"/>
                  </a:schemeClr>
                </a:solidFill>
                <a:latin typeface="Source Sans Pro" panose="020B0503030403020204" pitchFamily="34" charset="0"/>
                <a:ea typeface="Source Sans Pro" panose="020B0503030403020204" pitchFamily="34" charset="0"/>
              </a:rPr>
              <a:t> </a:t>
            </a:r>
            <a:r>
              <a:rPr lang="en-US" err="1">
                <a:solidFill>
                  <a:schemeClr val="tx1">
                    <a:lumMod val="85000"/>
                    <a:lumOff val="15000"/>
                  </a:schemeClr>
                </a:solidFill>
                <a:latin typeface="Source Sans Pro" panose="020B0503030403020204" pitchFamily="34" charset="0"/>
                <a:ea typeface="Source Sans Pro" panose="020B0503030403020204" pitchFamily="34" charset="0"/>
              </a:rPr>
              <a:t>variazione</a:t>
            </a:r>
            <a:r>
              <a:rPr lang="en-US">
                <a:solidFill>
                  <a:schemeClr val="tx1">
                    <a:lumMod val="85000"/>
                    <a:lumOff val="15000"/>
                  </a:schemeClr>
                </a:solidFill>
                <a:latin typeface="Source Sans Pro" panose="020B0503030403020204" pitchFamily="34" charset="0"/>
                <a:ea typeface="Source Sans Pro" panose="020B0503030403020204" pitchFamily="34" charset="0"/>
              </a:rPr>
              <a:t> </a:t>
            </a:r>
            <a:r>
              <a:rPr lang="en-US" err="1">
                <a:solidFill>
                  <a:schemeClr val="tx1">
                    <a:lumMod val="85000"/>
                    <a:lumOff val="15000"/>
                  </a:schemeClr>
                </a:solidFill>
                <a:latin typeface="Source Sans Pro" panose="020B0503030403020204" pitchFamily="34" charset="0"/>
                <a:ea typeface="Source Sans Pro" panose="020B0503030403020204" pitchFamily="34" charset="0"/>
              </a:rPr>
              <a:t>temporale</a:t>
            </a:r>
            <a:r>
              <a:rPr lang="en-US">
                <a:solidFill>
                  <a:schemeClr val="tx1">
                    <a:lumMod val="85000"/>
                    <a:lumOff val="15000"/>
                  </a:schemeClr>
                </a:solidFill>
                <a:latin typeface="Source Sans Pro" panose="020B0503030403020204" pitchFamily="34" charset="0"/>
                <a:ea typeface="Source Sans Pro" panose="020B0503030403020204" pitchFamily="34" charset="0"/>
              </a:rPr>
              <a:t> </a:t>
            </a:r>
            <a:r>
              <a:rPr lang="en-US" err="1">
                <a:solidFill>
                  <a:schemeClr val="tx1">
                    <a:lumMod val="85000"/>
                    <a:lumOff val="15000"/>
                  </a:schemeClr>
                </a:solidFill>
                <a:latin typeface="Source Sans Pro" panose="020B0503030403020204" pitchFamily="34" charset="0"/>
                <a:ea typeface="Source Sans Pro" panose="020B0503030403020204" pitchFamily="34" charset="0"/>
              </a:rPr>
              <a:t>dei</a:t>
            </a:r>
            <a:r>
              <a:rPr lang="en-US">
                <a:solidFill>
                  <a:schemeClr val="tx1">
                    <a:lumMod val="85000"/>
                    <a:lumOff val="15000"/>
                  </a:schemeClr>
                </a:solidFill>
                <a:latin typeface="Source Sans Pro" panose="020B0503030403020204" pitchFamily="34" charset="0"/>
                <a:ea typeface="Source Sans Pro" panose="020B0503030403020204" pitchFamily="34" charset="0"/>
              </a:rPr>
              <a:t> </a:t>
            </a:r>
            <a:r>
              <a:rPr lang="en-US" err="1">
                <a:solidFill>
                  <a:schemeClr val="tx1">
                    <a:lumMod val="85000"/>
                    <a:lumOff val="15000"/>
                  </a:schemeClr>
                </a:solidFill>
                <a:latin typeface="Source Sans Pro" panose="020B0503030403020204" pitchFamily="34" charset="0"/>
                <a:ea typeface="Source Sans Pro" panose="020B0503030403020204" pitchFamily="34" charset="0"/>
              </a:rPr>
              <a:t>dati</a:t>
            </a:r>
            <a:r>
              <a:rPr lang="en-US">
                <a:solidFill>
                  <a:schemeClr val="tx1">
                    <a:lumMod val="85000"/>
                    <a:lumOff val="15000"/>
                  </a:schemeClr>
                </a:solidFill>
                <a:latin typeface="Source Sans Pro" panose="020B0503030403020204" pitchFamily="34" charset="0"/>
                <a:ea typeface="Source Sans Pro" panose="020B0503030403020204" pitchFamily="34" charset="0"/>
              </a:rPr>
              <a:t>.</a:t>
            </a:r>
          </a:p>
        </p:txBody>
      </p:sp>
    </p:spTree>
    <p:extLst>
      <p:ext uri="{BB962C8B-B14F-4D97-AF65-F5344CB8AC3E}">
        <p14:creationId xmlns:p14="http://schemas.microsoft.com/office/powerpoint/2010/main" val="2348809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DE3B1B8-DC38-48E8-8C31-EF790659B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12" name="Rectangle 11">
            <a:extLst>
              <a:ext uri="{FF2B5EF4-FFF2-40B4-BE49-F238E27FC236}">
                <a16:creationId xmlns:a16="http://schemas.microsoft.com/office/drawing/2014/main" id="{9E63FFFE-1DB2-4A0F-B495-35782F1622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cxnSp>
        <p:nvCxnSpPr>
          <p:cNvPr id="14" name="Straight Connector 13">
            <a:extLst>
              <a:ext uri="{FF2B5EF4-FFF2-40B4-BE49-F238E27FC236}">
                <a16:creationId xmlns:a16="http://schemas.microsoft.com/office/drawing/2014/main" id="{32BB9A07-8AB8-4D82-B3BC-B500DDEC7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sales&#10;&#10;Description automatically generated">
            <a:extLst>
              <a:ext uri="{FF2B5EF4-FFF2-40B4-BE49-F238E27FC236}">
                <a16:creationId xmlns:a16="http://schemas.microsoft.com/office/drawing/2014/main" id="{EC099652-FFAE-A122-58C9-FFC1172C0828}"/>
              </a:ext>
            </a:extLst>
          </p:cNvPr>
          <p:cNvPicPr>
            <a:picLocks noChangeAspect="1"/>
          </p:cNvPicPr>
          <p:nvPr/>
        </p:nvPicPr>
        <p:blipFill>
          <a:blip r:embed="rId2"/>
          <a:stretch>
            <a:fillRect/>
          </a:stretch>
        </p:blipFill>
        <p:spPr>
          <a:xfrm>
            <a:off x="700429" y="393167"/>
            <a:ext cx="10716042" cy="3883614"/>
          </a:xfrm>
          <a:prstGeom prst="rect">
            <a:avLst/>
          </a:prstGeom>
        </p:spPr>
      </p:pic>
      <p:sp>
        <p:nvSpPr>
          <p:cNvPr id="18" name="Rectangle 17">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sp>
        <p:nvSpPr>
          <p:cNvPr id="4" name="Titolo 3">
            <a:extLst>
              <a:ext uri="{FF2B5EF4-FFF2-40B4-BE49-F238E27FC236}">
                <a16:creationId xmlns:a16="http://schemas.microsoft.com/office/drawing/2014/main" id="{17CA7212-DECC-DB64-A30B-BB553EDB45EE}"/>
              </a:ext>
            </a:extLst>
          </p:cNvPr>
          <p:cNvSpPr>
            <a:spLocks noGrp="1"/>
          </p:cNvSpPr>
          <p:nvPr>
            <p:ph type="title"/>
          </p:nvPr>
        </p:nvSpPr>
        <p:spPr>
          <a:xfrm>
            <a:off x="633998" y="4905301"/>
            <a:ext cx="4988879" cy="1554485"/>
          </a:xfrm>
        </p:spPr>
        <p:txBody>
          <a:bodyPr vert="horz" lIns="91440" tIns="45720" rIns="91440" bIns="45720" rtlCol="0" anchor="ctr">
            <a:normAutofit/>
          </a:bodyPr>
          <a:lstStyle/>
          <a:p>
            <a:pPr algn="r"/>
            <a:r>
              <a:rPr lang="en-US" b="1" err="1">
                <a:solidFill>
                  <a:srgbClr val="FFFFFF"/>
                </a:solidFill>
                <a:latin typeface="Source Sans Pro" panose="020B0503030403020204" pitchFamily="34" charset="0"/>
                <a:ea typeface="Source Sans Pro" panose="020B0503030403020204" pitchFamily="34" charset="0"/>
              </a:rPr>
              <a:t>Analisi</a:t>
            </a:r>
            <a:r>
              <a:rPr lang="en-US" b="1">
                <a:solidFill>
                  <a:srgbClr val="FFFFFF"/>
                </a:solidFill>
                <a:latin typeface="Source Sans Pro" panose="020B0503030403020204" pitchFamily="34" charset="0"/>
                <a:ea typeface="Source Sans Pro" panose="020B0503030403020204" pitchFamily="34" charset="0"/>
              </a:rPr>
              <a:t> </a:t>
            </a:r>
            <a:r>
              <a:rPr lang="en-US" b="1" err="1">
                <a:solidFill>
                  <a:srgbClr val="FFFFFF"/>
                </a:solidFill>
                <a:latin typeface="Source Sans Pro" panose="020B0503030403020204" pitchFamily="34" charset="0"/>
                <a:ea typeface="Source Sans Pro" panose="020B0503030403020204" pitchFamily="34" charset="0"/>
              </a:rPr>
              <a:t>dei</a:t>
            </a:r>
            <a:r>
              <a:rPr lang="en-US" b="1">
                <a:solidFill>
                  <a:srgbClr val="FFFFFF"/>
                </a:solidFill>
                <a:latin typeface="Source Sans Pro" panose="020B0503030403020204" pitchFamily="34" charset="0"/>
                <a:ea typeface="Source Sans Pro" panose="020B0503030403020204" pitchFamily="34" charset="0"/>
              </a:rPr>
              <a:t> </a:t>
            </a:r>
            <a:r>
              <a:rPr lang="en-US" b="1" err="1">
                <a:solidFill>
                  <a:srgbClr val="FFFFFF"/>
                </a:solidFill>
                <a:latin typeface="Source Sans Pro" panose="020B0503030403020204" pitchFamily="34" charset="0"/>
                <a:ea typeface="Source Sans Pro" panose="020B0503030403020204" pitchFamily="34" charset="0"/>
              </a:rPr>
              <a:t>dati</a:t>
            </a:r>
            <a:endParaRPr lang="en-US" b="1">
              <a:solidFill>
                <a:srgbClr val="FFFFFF"/>
              </a:solidFill>
              <a:latin typeface="Source Sans Pro" panose="020B0503030403020204" pitchFamily="34" charset="0"/>
              <a:ea typeface="Source Sans Pro" panose="020B0503030403020204" pitchFamily="34" charset="0"/>
            </a:endParaRPr>
          </a:p>
        </p:txBody>
      </p:sp>
      <p:sp>
        <p:nvSpPr>
          <p:cNvPr id="20" name="Rectangle 19">
            <a:extLst>
              <a:ext uri="{FF2B5EF4-FFF2-40B4-BE49-F238E27FC236}">
                <a16:creationId xmlns:a16="http://schemas.microsoft.com/office/drawing/2014/main" id="{4AF746F9-E85F-4BED-9D7E-562262E8B3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554906"/>
            <a:ext cx="12188952" cy="64008"/>
          </a:xfrm>
          <a:prstGeom prst="rect">
            <a:avLst/>
          </a:prstGeom>
          <a:solidFill>
            <a:srgbClr val="509DD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a:p>
        </p:txBody>
      </p:sp>
      <p:cxnSp>
        <p:nvCxnSpPr>
          <p:cNvPr id="22" name="Straight Connector 21">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5875">
            <a:solidFill>
              <a:srgbClr val="509DD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4EB7F43-D156-A688-EE0A-975EAE058DDF}"/>
              </a:ext>
            </a:extLst>
          </p:cNvPr>
          <p:cNvSpPr txBox="1"/>
          <p:nvPr/>
        </p:nvSpPr>
        <p:spPr>
          <a:xfrm>
            <a:off x="6064301" y="4905300"/>
            <a:ext cx="5493699" cy="1554485"/>
          </a:xfrm>
          <a:prstGeom prst="rect">
            <a:avLst/>
          </a:prstGeom>
        </p:spPr>
        <p:txBody>
          <a:bodyPr rot="0" spcFirstLastPara="0" vertOverflow="overflow" horzOverflow="overflow" vert="horz" lIns="0" tIns="45720" rIns="0" bIns="45720" numCol="1" spcCol="0" rtlCol="0" fromWordArt="0" anchor="ctr" anchorCtr="0" forceAA="0" compatLnSpc="1">
            <a:prstTxWarp prst="textNoShape">
              <a:avLst/>
            </a:prstTxWarp>
            <a:normAutofit fontScale="92500" lnSpcReduction="10000"/>
          </a:bodyPr>
          <a:lstStyle/>
          <a:p>
            <a:pPr marL="285750" indent="-285750">
              <a:lnSpc>
                <a:spcPct val="90000"/>
              </a:lnSpc>
              <a:spcAft>
                <a:spcPts val="600"/>
              </a:spcAft>
              <a:buClr>
                <a:schemeClr val="bg1"/>
              </a:buClr>
              <a:buFont typeface="Wingdings" panose="05000000000000000000" pitchFamily="2" charset="2"/>
              <a:buChar char="Ø"/>
            </a:pPr>
            <a:r>
              <a:rPr lang="en-US">
                <a:solidFill>
                  <a:schemeClr val="bg1"/>
                </a:solidFill>
                <a:latin typeface="Source Sans Pro" panose="020B0503030403020204" pitchFamily="34" charset="0"/>
                <a:ea typeface="Source Sans Pro" panose="020B0503030403020204" pitchFamily="34" charset="0"/>
              </a:rPr>
              <a:t>Il </a:t>
            </a:r>
            <a:r>
              <a:rPr lang="en-US" err="1">
                <a:solidFill>
                  <a:schemeClr val="bg1"/>
                </a:solidFill>
                <a:latin typeface="Source Sans Pro" panose="020B0503030403020204" pitchFamily="34" charset="0"/>
                <a:ea typeface="Source Sans Pro" panose="020B0503030403020204" pitchFamily="34" charset="0"/>
              </a:rPr>
              <a:t>grafico</a:t>
            </a:r>
            <a:r>
              <a:rPr lang="en-US">
                <a:solidFill>
                  <a:schemeClr val="bg1"/>
                </a:solidFill>
                <a:latin typeface="Source Sans Pro" panose="020B0503030403020204" pitchFamily="34" charset="0"/>
                <a:ea typeface="Source Sans Pro" panose="020B0503030403020204" pitchFamily="34" charset="0"/>
              </a:rPr>
              <a:t> </a:t>
            </a:r>
            <a:r>
              <a:rPr lang="en-US" err="1">
                <a:solidFill>
                  <a:schemeClr val="bg1"/>
                </a:solidFill>
                <a:latin typeface="Source Sans Pro" panose="020B0503030403020204" pitchFamily="34" charset="0"/>
                <a:ea typeface="Source Sans Pro" panose="020B0503030403020204" pitchFamily="34" charset="0"/>
              </a:rPr>
              <a:t>rappresenta</a:t>
            </a:r>
            <a:r>
              <a:rPr lang="en-US">
                <a:solidFill>
                  <a:schemeClr val="bg1"/>
                </a:solidFill>
                <a:latin typeface="Source Sans Pro" panose="020B0503030403020204" pitchFamily="34" charset="0"/>
                <a:ea typeface="Source Sans Pro" panose="020B0503030403020204" pitchFamily="34" charset="0"/>
              </a:rPr>
              <a:t> le </a:t>
            </a:r>
            <a:r>
              <a:rPr lang="en-US" err="1">
                <a:solidFill>
                  <a:schemeClr val="bg1"/>
                </a:solidFill>
                <a:latin typeface="Source Sans Pro" panose="020B0503030403020204" pitchFamily="34" charset="0"/>
                <a:ea typeface="Source Sans Pro" panose="020B0503030403020204" pitchFamily="34" charset="0"/>
              </a:rPr>
              <a:t>variazioni</a:t>
            </a:r>
            <a:r>
              <a:rPr lang="en-US">
                <a:solidFill>
                  <a:schemeClr val="bg1"/>
                </a:solidFill>
                <a:latin typeface="Source Sans Pro" panose="020B0503030403020204" pitchFamily="34" charset="0"/>
                <a:ea typeface="Source Sans Pro" panose="020B0503030403020204" pitchFamily="34" charset="0"/>
              </a:rPr>
              <a:t> </a:t>
            </a:r>
            <a:r>
              <a:rPr lang="en-US" err="1">
                <a:solidFill>
                  <a:schemeClr val="bg1"/>
                </a:solidFill>
                <a:latin typeface="Source Sans Pro" panose="020B0503030403020204" pitchFamily="34" charset="0"/>
                <a:ea typeface="Source Sans Pro" panose="020B0503030403020204" pitchFamily="34" charset="0"/>
              </a:rPr>
              <a:t>nelle</a:t>
            </a:r>
            <a:r>
              <a:rPr lang="en-US">
                <a:solidFill>
                  <a:schemeClr val="bg1"/>
                </a:solidFill>
                <a:latin typeface="Source Sans Pro" panose="020B0503030403020204" pitchFamily="34" charset="0"/>
                <a:ea typeface="Source Sans Pro" panose="020B0503030403020204" pitchFamily="34" charset="0"/>
              </a:rPr>
              <a:t> </a:t>
            </a:r>
            <a:r>
              <a:rPr lang="en-US" err="1">
                <a:solidFill>
                  <a:schemeClr val="bg1"/>
                </a:solidFill>
                <a:latin typeface="Source Sans Pro" panose="020B0503030403020204" pitchFamily="34" charset="0"/>
                <a:ea typeface="Source Sans Pro" panose="020B0503030403020204" pitchFamily="34" charset="0"/>
              </a:rPr>
              <a:t>vendite</a:t>
            </a:r>
            <a:r>
              <a:rPr lang="en-US">
                <a:solidFill>
                  <a:schemeClr val="bg1"/>
                </a:solidFill>
                <a:latin typeface="Source Sans Pro" panose="020B0503030403020204" pitchFamily="34" charset="0"/>
                <a:ea typeface="Source Sans Pro" panose="020B0503030403020204" pitchFamily="34" charset="0"/>
              </a:rPr>
              <a:t> </a:t>
            </a:r>
            <a:r>
              <a:rPr lang="en-US" err="1">
                <a:solidFill>
                  <a:schemeClr val="bg1"/>
                </a:solidFill>
                <a:latin typeface="Source Sans Pro" panose="020B0503030403020204" pitchFamily="34" charset="0"/>
                <a:ea typeface="Source Sans Pro" panose="020B0503030403020204" pitchFamily="34" charset="0"/>
              </a:rPr>
              <a:t>dei</a:t>
            </a:r>
            <a:r>
              <a:rPr lang="en-US">
                <a:solidFill>
                  <a:schemeClr val="bg1"/>
                </a:solidFill>
                <a:latin typeface="Source Sans Pro" panose="020B0503030403020204" pitchFamily="34" charset="0"/>
                <a:ea typeface="Source Sans Pro" panose="020B0503030403020204" pitchFamily="34" charset="0"/>
              </a:rPr>
              <a:t> </a:t>
            </a:r>
            <a:r>
              <a:rPr lang="en-US" err="1">
                <a:solidFill>
                  <a:schemeClr val="bg1"/>
                </a:solidFill>
                <a:latin typeface="Source Sans Pro" panose="020B0503030403020204" pitchFamily="34" charset="0"/>
                <a:ea typeface="Source Sans Pro" panose="020B0503030403020204" pitchFamily="34" charset="0"/>
              </a:rPr>
              <a:t>giochi</a:t>
            </a:r>
            <a:r>
              <a:rPr lang="en-US">
                <a:solidFill>
                  <a:schemeClr val="bg1"/>
                </a:solidFill>
                <a:latin typeface="Source Sans Pro" panose="020B0503030403020204" pitchFamily="34" charset="0"/>
                <a:ea typeface="Source Sans Pro" panose="020B0503030403020204" pitchFamily="34" charset="0"/>
              </a:rPr>
              <a:t> </a:t>
            </a:r>
            <a:r>
              <a:rPr lang="en-US" err="1">
                <a:solidFill>
                  <a:schemeClr val="bg1"/>
                </a:solidFill>
                <a:latin typeface="Source Sans Pro" panose="020B0503030403020204" pitchFamily="34" charset="0"/>
                <a:ea typeface="Source Sans Pro" panose="020B0503030403020204" pitchFamily="34" charset="0"/>
              </a:rPr>
              <a:t>negli</a:t>
            </a:r>
            <a:r>
              <a:rPr lang="en-US">
                <a:solidFill>
                  <a:schemeClr val="bg1"/>
                </a:solidFill>
                <a:latin typeface="Source Sans Pro" panose="020B0503030403020204" pitchFamily="34" charset="0"/>
                <a:ea typeface="Source Sans Pro" panose="020B0503030403020204" pitchFamily="34" charset="0"/>
              </a:rPr>
              <a:t> anni.</a:t>
            </a:r>
          </a:p>
          <a:p>
            <a:pPr marL="285750" indent="-285750">
              <a:lnSpc>
                <a:spcPct val="90000"/>
              </a:lnSpc>
              <a:spcAft>
                <a:spcPts val="600"/>
              </a:spcAft>
              <a:buClr>
                <a:schemeClr val="bg1"/>
              </a:buClr>
              <a:buFont typeface="Wingdings" panose="05000000000000000000" pitchFamily="2" charset="2"/>
              <a:buChar char="Ø"/>
            </a:pPr>
            <a:r>
              <a:rPr lang="en-US">
                <a:solidFill>
                  <a:schemeClr val="bg1"/>
                </a:solidFill>
                <a:latin typeface="Source Sans Pro" panose="020B0503030403020204" pitchFamily="34" charset="0"/>
                <a:ea typeface="Source Sans Pro" panose="020B0503030403020204" pitchFamily="34" charset="0"/>
              </a:rPr>
              <a:t>Sul lato </a:t>
            </a:r>
            <a:r>
              <a:rPr lang="en-US" err="1">
                <a:solidFill>
                  <a:schemeClr val="bg1"/>
                </a:solidFill>
                <a:latin typeface="Source Sans Pro" panose="020B0503030403020204" pitchFamily="34" charset="0"/>
                <a:ea typeface="Source Sans Pro" panose="020B0503030403020204" pitchFamily="34" charset="0"/>
              </a:rPr>
              <a:t>sinistro</a:t>
            </a:r>
            <a:r>
              <a:rPr lang="en-US">
                <a:solidFill>
                  <a:schemeClr val="bg1"/>
                </a:solidFill>
                <a:latin typeface="Source Sans Pro" panose="020B0503030403020204" pitchFamily="34" charset="0"/>
                <a:ea typeface="Source Sans Pro" panose="020B0503030403020204" pitchFamily="34" charset="0"/>
              </a:rPr>
              <a:t>, </a:t>
            </a:r>
            <a:r>
              <a:rPr lang="en-US" err="1">
                <a:solidFill>
                  <a:schemeClr val="bg1"/>
                </a:solidFill>
                <a:latin typeface="Source Sans Pro" panose="020B0503030403020204" pitchFamily="34" charset="0"/>
                <a:ea typeface="Source Sans Pro" panose="020B0503030403020204" pitchFamily="34" charset="0"/>
              </a:rPr>
              <a:t>mostra</a:t>
            </a:r>
            <a:r>
              <a:rPr lang="en-US">
                <a:solidFill>
                  <a:schemeClr val="bg1"/>
                </a:solidFill>
                <a:latin typeface="Source Sans Pro" panose="020B0503030403020204" pitchFamily="34" charset="0"/>
                <a:ea typeface="Source Sans Pro" panose="020B0503030403020204" pitchFamily="34" charset="0"/>
              </a:rPr>
              <a:t> le </a:t>
            </a:r>
            <a:r>
              <a:rPr lang="en-US" err="1">
                <a:solidFill>
                  <a:schemeClr val="bg1"/>
                </a:solidFill>
                <a:latin typeface="Source Sans Pro" panose="020B0503030403020204" pitchFamily="34" charset="0"/>
                <a:ea typeface="Source Sans Pro" panose="020B0503030403020204" pitchFamily="34" charset="0"/>
              </a:rPr>
              <a:t>vendite</a:t>
            </a:r>
            <a:r>
              <a:rPr lang="en-US">
                <a:solidFill>
                  <a:schemeClr val="bg1"/>
                </a:solidFill>
                <a:latin typeface="Source Sans Pro" panose="020B0503030403020204" pitchFamily="34" charset="0"/>
                <a:ea typeface="Source Sans Pro" panose="020B0503030403020204" pitchFamily="34" charset="0"/>
              </a:rPr>
              <a:t> </a:t>
            </a:r>
            <a:r>
              <a:rPr lang="en-US" err="1">
                <a:solidFill>
                  <a:schemeClr val="bg1"/>
                </a:solidFill>
                <a:latin typeface="Source Sans Pro" panose="020B0503030403020204" pitchFamily="34" charset="0"/>
                <a:ea typeface="Source Sans Pro" panose="020B0503030403020204" pitchFamily="34" charset="0"/>
              </a:rPr>
              <a:t>globali</a:t>
            </a:r>
            <a:r>
              <a:rPr lang="en-US">
                <a:solidFill>
                  <a:schemeClr val="bg1"/>
                </a:solidFill>
                <a:latin typeface="Source Sans Pro" panose="020B0503030403020204" pitchFamily="34" charset="0"/>
                <a:ea typeface="Source Sans Pro" panose="020B0503030403020204" pitchFamily="34" charset="0"/>
              </a:rPr>
              <a:t> </a:t>
            </a:r>
            <a:r>
              <a:rPr lang="en-US" err="1">
                <a:solidFill>
                  <a:schemeClr val="bg1"/>
                </a:solidFill>
                <a:latin typeface="Source Sans Pro" panose="020B0503030403020204" pitchFamily="34" charset="0"/>
                <a:ea typeface="Source Sans Pro" panose="020B0503030403020204" pitchFamily="34" charset="0"/>
              </a:rPr>
              <a:t>totali</a:t>
            </a:r>
            <a:r>
              <a:rPr lang="en-US">
                <a:solidFill>
                  <a:schemeClr val="bg1"/>
                </a:solidFill>
                <a:latin typeface="Source Sans Pro" panose="020B0503030403020204" pitchFamily="34" charset="0"/>
                <a:ea typeface="Source Sans Pro" panose="020B0503030403020204" pitchFamily="34" charset="0"/>
              </a:rPr>
              <a:t>, </a:t>
            </a:r>
            <a:r>
              <a:rPr lang="en-US" err="1">
                <a:solidFill>
                  <a:schemeClr val="bg1"/>
                </a:solidFill>
                <a:latin typeface="Source Sans Pro" panose="020B0503030403020204" pitchFamily="34" charset="0"/>
                <a:ea typeface="Source Sans Pro" panose="020B0503030403020204" pitchFamily="34" charset="0"/>
              </a:rPr>
              <a:t>che</a:t>
            </a:r>
            <a:r>
              <a:rPr lang="en-US">
                <a:solidFill>
                  <a:schemeClr val="bg1"/>
                </a:solidFill>
                <a:latin typeface="Source Sans Pro" panose="020B0503030403020204" pitchFamily="34" charset="0"/>
                <a:ea typeface="Source Sans Pro" panose="020B0503030403020204" pitchFamily="34" charset="0"/>
              </a:rPr>
              <a:t> </a:t>
            </a:r>
            <a:r>
              <a:rPr lang="en-US" err="1">
                <a:solidFill>
                  <a:schemeClr val="bg1"/>
                </a:solidFill>
                <a:latin typeface="Source Sans Pro" panose="020B0503030403020204" pitchFamily="34" charset="0"/>
                <a:ea typeface="Source Sans Pro" panose="020B0503030403020204" pitchFamily="34" charset="0"/>
              </a:rPr>
              <a:t>corrispondono</a:t>
            </a:r>
            <a:r>
              <a:rPr lang="en-US">
                <a:solidFill>
                  <a:schemeClr val="bg1"/>
                </a:solidFill>
                <a:latin typeface="Source Sans Pro" panose="020B0503030403020204" pitchFamily="34" charset="0"/>
                <a:ea typeface="Source Sans Pro" panose="020B0503030403020204" pitchFamily="34" charset="0"/>
              </a:rPr>
              <a:t> </a:t>
            </a:r>
            <a:r>
              <a:rPr lang="en-US" err="1">
                <a:solidFill>
                  <a:schemeClr val="bg1"/>
                </a:solidFill>
                <a:latin typeface="Source Sans Pro" panose="020B0503030403020204" pitchFamily="34" charset="0"/>
                <a:ea typeface="Source Sans Pro" panose="020B0503030403020204" pitchFamily="34" charset="0"/>
              </a:rPr>
              <a:t>alla</a:t>
            </a:r>
            <a:r>
              <a:rPr lang="en-US">
                <a:solidFill>
                  <a:schemeClr val="bg1"/>
                </a:solidFill>
                <a:latin typeface="Source Sans Pro" panose="020B0503030403020204" pitchFamily="34" charset="0"/>
                <a:ea typeface="Source Sans Pro" panose="020B0503030403020204" pitchFamily="34" charset="0"/>
              </a:rPr>
              <a:t> somma </a:t>
            </a:r>
            <a:r>
              <a:rPr lang="en-US" err="1">
                <a:solidFill>
                  <a:schemeClr val="bg1"/>
                </a:solidFill>
                <a:latin typeface="Source Sans Pro" panose="020B0503030403020204" pitchFamily="34" charset="0"/>
                <a:ea typeface="Source Sans Pro" panose="020B0503030403020204" pitchFamily="34" charset="0"/>
              </a:rPr>
              <a:t>delle</a:t>
            </a:r>
            <a:r>
              <a:rPr lang="en-US">
                <a:solidFill>
                  <a:schemeClr val="bg1"/>
                </a:solidFill>
                <a:latin typeface="Source Sans Pro" panose="020B0503030403020204" pitchFamily="34" charset="0"/>
                <a:ea typeface="Source Sans Pro" panose="020B0503030403020204" pitchFamily="34" charset="0"/>
              </a:rPr>
              <a:t> </a:t>
            </a:r>
            <a:r>
              <a:rPr lang="en-US" err="1">
                <a:solidFill>
                  <a:schemeClr val="bg1"/>
                </a:solidFill>
                <a:latin typeface="Source Sans Pro" panose="020B0503030403020204" pitchFamily="34" charset="0"/>
                <a:ea typeface="Source Sans Pro" panose="020B0503030403020204" pitchFamily="34" charset="0"/>
              </a:rPr>
              <a:t>vendite</a:t>
            </a:r>
            <a:r>
              <a:rPr lang="en-US">
                <a:solidFill>
                  <a:schemeClr val="bg1"/>
                </a:solidFill>
                <a:latin typeface="Source Sans Pro" panose="020B0503030403020204" pitchFamily="34" charset="0"/>
                <a:ea typeface="Source Sans Pro" panose="020B0503030403020204" pitchFamily="34" charset="0"/>
              </a:rPr>
              <a:t> </a:t>
            </a:r>
            <a:r>
              <a:rPr lang="en-US" err="1">
                <a:solidFill>
                  <a:schemeClr val="bg1"/>
                </a:solidFill>
                <a:latin typeface="Source Sans Pro" panose="020B0503030403020204" pitchFamily="34" charset="0"/>
                <a:ea typeface="Source Sans Pro" panose="020B0503030403020204" pitchFamily="34" charset="0"/>
              </a:rPr>
              <a:t>globali</a:t>
            </a:r>
            <a:r>
              <a:rPr lang="en-US">
                <a:solidFill>
                  <a:schemeClr val="bg1"/>
                </a:solidFill>
                <a:latin typeface="Source Sans Pro" panose="020B0503030403020204" pitchFamily="34" charset="0"/>
                <a:ea typeface="Source Sans Pro" panose="020B0503030403020204" pitchFamily="34" charset="0"/>
              </a:rPr>
              <a:t> di tutti </a:t>
            </a:r>
            <a:r>
              <a:rPr lang="en-US" err="1">
                <a:solidFill>
                  <a:schemeClr val="bg1"/>
                </a:solidFill>
                <a:latin typeface="Source Sans Pro" panose="020B0503030403020204" pitchFamily="34" charset="0"/>
                <a:ea typeface="Source Sans Pro" panose="020B0503030403020204" pitchFamily="34" charset="0"/>
              </a:rPr>
              <a:t>i</a:t>
            </a:r>
            <a:r>
              <a:rPr lang="en-US">
                <a:solidFill>
                  <a:schemeClr val="bg1"/>
                </a:solidFill>
                <a:latin typeface="Source Sans Pro" panose="020B0503030403020204" pitchFamily="34" charset="0"/>
                <a:ea typeface="Source Sans Pro" panose="020B0503030403020204" pitchFamily="34" charset="0"/>
              </a:rPr>
              <a:t> </a:t>
            </a:r>
            <a:r>
              <a:rPr lang="en-US" err="1">
                <a:solidFill>
                  <a:schemeClr val="bg1"/>
                </a:solidFill>
                <a:latin typeface="Source Sans Pro" panose="020B0503030403020204" pitchFamily="34" charset="0"/>
                <a:ea typeface="Source Sans Pro" panose="020B0503030403020204" pitchFamily="34" charset="0"/>
              </a:rPr>
              <a:t>giochi</a:t>
            </a:r>
            <a:r>
              <a:rPr lang="en-US">
                <a:solidFill>
                  <a:schemeClr val="bg1"/>
                </a:solidFill>
                <a:latin typeface="Source Sans Pro" panose="020B0503030403020204" pitchFamily="34" charset="0"/>
                <a:ea typeface="Source Sans Pro" panose="020B0503030403020204" pitchFamily="34" charset="0"/>
              </a:rPr>
              <a:t> in </a:t>
            </a:r>
            <a:r>
              <a:rPr lang="en-US" err="1">
                <a:solidFill>
                  <a:schemeClr val="bg1"/>
                </a:solidFill>
                <a:latin typeface="Source Sans Pro" panose="020B0503030403020204" pitchFamily="34" charset="0"/>
                <a:ea typeface="Source Sans Pro" panose="020B0503030403020204" pitchFamily="34" charset="0"/>
              </a:rPr>
              <a:t>quell'anno</a:t>
            </a:r>
            <a:r>
              <a:rPr lang="en-US">
                <a:solidFill>
                  <a:schemeClr val="bg1"/>
                </a:solidFill>
                <a:latin typeface="Source Sans Pro" panose="020B0503030403020204" pitchFamily="34" charset="0"/>
                <a:ea typeface="Source Sans Pro" panose="020B0503030403020204" pitchFamily="34" charset="0"/>
              </a:rPr>
              <a:t>. </a:t>
            </a:r>
          </a:p>
          <a:p>
            <a:pPr marL="285750" indent="-285750">
              <a:lnSpc>
                <a:spcPct val="90000"/>
              </a:lnSpc>
              <a:spcAft>
                <a:spcPts val="600"/>
              </a:spcAft>
              <a:buClr>
                <a:schemeClr val="bg1"/>
              </a:buClr>
              <a:buFont typeface="Wingdings" panose="05000000000000000000" pitchFamily="2" charset="2"/>
              <a:buChar char="Ø"/>
            </a:pPr>
            <a:r>
              <a:rPr lang="en-US">
                <a:solidFill>
                  <a:schemeClr val="bg1"/>
                </a:solidFill>
                <a:latin typeface="Source Sans Pro" panose="020B0503030403020204" pitchFamily="34" charset="0"/>
                <a:ea typeface="Source Sans Pro" panose="020B0503030403020204" pitchFamily="34" charset="0"/>
              </a:rPr>
              <a:t>Sul lato </a:t>
            </a:r>
            <a:r>
              <a:rPr lang="en-US" err="1">
                <a:solidFill>
                  <a:schemeClr val="bg1"/>
                </a:solidFill>
                <a:latin typeface="Source Sans Pro" panose="020B0503030403020204" pitchFamily="34" charset="0"/>
                <a:ea typeface="Source Sans Pro" panose="020B0503030403020204" pitchFamily="34" charset="0"/>
              </a:rPr>
              <a:t>destro</a:t>
            </a:r>
            <a:r>
              <a:rPr lang="en-US">
                <a:solidFill>
                  <a:schemeClr val="bg1"/>
                </a:solidFill>
                <a:latin typeface="Source Sans Pro" panose="020B0503030403020204" pitchFamily="34" charset="0"/>
                <a:ea typeface="Source Sans Pro" panose="020B0503030403020204" pitchFamily="34" charset="0"/>
              </a:rPr>
              <a:t>, </a:t>
            </a:r>
            <a:r>
              <a:rPr lang="en-US" err="1">
                <a:solidFill>
                  <a:schemeClr val="bg1"/>
                </a:solidFill>
                <a:latin typeface="Source Sans Pro" panose="020B0503030403020204" pitchFamily="34" charset="0"/>
                <a:ea typeface="Source Sans Pro" panose="020B0503030403020204" pitchFamily="34" charset="0"/>
              </a:rPr>
              <a:t>visualizza</a:t>
            </a:r>
            <a:r>
              <a:rPr lang="en-US">
                <a:solidFill>
                  <a:schemeClr val="bg1"/>
                </a:solidFill>
                <a:latin typeface="Source Sans Pro" panose="020B0503030403020204" pitchFamily="34" charset="0"/>
                <a:ea typeface="Source Sans Pro" panose="020B0503030403020204" pitchFamily="34" charset="0"/>
              </a:rPr>
              <a:t> le </a:t>
            </a:r>
            <a:r>
              <a:rPr lang="en-US" err="1">
                <a:solidFill>
                  <a:schemeClr val="bg1"/>
                </a:solidFill>
                <a:latin typeface="Source Sans Pro" panose="020B0503030403020204" pitchFamily="34" charset="0"/>
                <a:ea typeface="Source Sans Pro" panose="020B0503030403020204" pitchFamily="34" charset="0"/>
              </a:rPr>
              <a:t>vendite</a:t>
            </a:r>
            <a:r>
              <a:rPr lang="en-US">
                <a:solidFill>
                  <a:schemeClr val="bg1"/>
                </a:solidFill>
                <a:latin typeface="Source Sans Pro" panose="020B0503030403020204" pitchFamily="34" charset="0"/>
                <a:ea typeface="Source Sans Pro" panose="020B0503030403020204" pitchFamily="34" charset="0"/>
              </a:rPr>
              <a:t> </a:t>
            </a:r>
            <a:r>
              <a:rPr lang="en-US" err="1">
                <a:solidFill>
                  <a:schemeClr val="bg1"/>
                </a:solidFill>
                <a:latin typeface="Source Sans Pro" panose="020B0503030403020204" pitchFamily="34" charset="0"/>
                <a:ea typeface="Source Sans Pro" panose="020B0503030403020204" pitchFamily="34" charset="0"/>
              </a:rPr>
              <a:t>medie</a:t>
            </a:r>
            <a:r>
              <a:rPr lang="en-US">
                <a:solidFill>
                  <a:schemeClr val="bg1"/>
                </a:solidFill>
                <a:latin typeface="Source Sans Pro" panose="020B0503030403020204" pitchFamily="34" charset="0"/>
                <a:ea typeface="Source Sans Pro" panose="020B0503030403020204" pitchFamily="34" charset="0"/>
              </a:rPr>
              <a:t> per </a:t>
            </a:r>
            <a:r>
              <a:rPr lang="en-US" err="1">
                <a:solidFill>
                  <a:schemeClr val="bg1"/>
                </a:solidFill>
                <a:latin typeface="Source Sans Pro" panose="020B0503030403020204" pitchFamily="34" charset="0"/>
                <a:ea typeface="Source Sans Pro" panose="020B0503030403020204" pitchFamily="34" charset="0"/>
              </a:rPr>
              <a:t>gioco</a:t>
            </a:r>
            <a:r>
              <a:rPr lang="en-US">
                <a:solidFill>
                  <a:schemeClr val="bg1"/>
                </a:solidFill>
                <a:latin typeface="Source Sans Pro" panose="020B0503030403020204" pitchFamily="34" charset="0"/>
                <a:ea typeface="Source Sans Pro" panose="020B0503030403020204" pitchFamily="34" charset="0"/>
              </a:rPr>
              <a:t>.</a:t>
            </a:r>
          </a:p>
        </p:txBody>
      </p:sp>
    </p:spTree>
    <p:extLst>
      <p:ext uri="{BB962C8B-B14F-4D97-AF65-F5344CB8AC3E}">
        <p14:creationId xmlns:p14="http://schemas.microsoft.com/office/powerpoint/2010/main" val="3079474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0F7B9F5D-ABF7-7C26-98D6-9A28F635F415}"/>
              </a:ext>
            </a:extLst>
          </p:cNvPr>
          <p:cNvSpPr>
            <a:spLocks noGrp="1"/>
          </p:cNvSpPr>
          <p:nvPr>
            <p:ph type="title"/>
          </p:nvPr>
        </p:nvSpPr>
        <p:spPr>
          <a:xfrm>
            <a:off x="1097280" y="286603"/>
            <a:ext cx="10058400" cy="1450757"/>
          </a:xfrm>
        </p:spPr>
        <p:txBody>
          <a:bodyPr/>
          <a:lstStyle/>
          <a:p>
            <a:r>
              <a:rPr lang="it-IT" b="1">
                <a:solidFill>
                  <a:schemeClr val="accent2"/>
                </a:solidFill>
                <a:latin typeface="Source Sans Pro" panose="020B0503030403020204" pitchFamily="34" charset="0"/>
                <a:ea typeface="Source Sans Pro" panose="020B0503030403020204" pitchFamily="34" charset="0"/>
              </a:rPr>
              <a:t>Analisi dei dati</a:t>
            </a:r>
          </a:p>
        </p:txBody>
      </p:sp>
      <p:pic>
        <p:nvPicPr>
          <p:cNvPr id="9" name="Picture 8" descr="A graph of different colored bars&#10;&#10;Description automatically generated">
            <a:extLst>
              <a:ext uri="{FF2B5EF4-FFF2-40B4-BE49-F238E27FC236}">
                <a16:creationId xmlns:a16="http://schemas.microsoft.com/office/drawing/2014/main" id="{93A513A6-9FB2-672F-97C1-0D5378CF408A}"/>
              </a:ext>
            </a:extLst>
          </p:cNvPr>
          <p:cNvPicPr>
            <a:picLocks noChangeAspect="1"/>
          </p:cNvPicPr>
          <p:nvPr/>
        </p:nvPicPr>
        <p:blipFill>
          <a:blip r:embed="rId2"/>
          <a:stretch>
            <a:fillRect/>
          </a:stretch>
        </p:blipFill>
        <p:spPr>
          <a:xfrm>
            <a:off x="1101498" y="3101067"/>
            <a:ext cx="4894490" cy="2996293"/>
          </a:xfrm>
          <a:prstGeom prst="rect">
            <a:avLst/>
          </a:prstGeom>
        </p:spPr>
      </p:pic>
      <p:pic>
        <p:nvPicPr>
          <p:cNvPr id="10" name="Picture 9" descr="A pie chart with different colored circles&#10;&#10;Description automatically generated">
            <a:extLst>
              <a:ext uri="{FF2B5EF4-FFF2-40B4-BE49-F238E27FC236}">
                <a16:creationId xmlns:a16="http://schemas.microsoft.com/office/drawing/2014/main" id="{2686A477-A40E-9287-9029-1BEB5348303A}"/>
              </a:ext>
            </a:extLst>
          </p:cNvPr>
          <p:cNvPicPr>
            <a:picLocks noChangeAspect="1"/>
          </p:cNvPicPr>
          <p:nvPr/>
        </p:nvPicPr>
        <p:blipFill>
          <a:blip r:embed="rId3"/>
          <a:stretch>
            <a:fillRect/>
          </a:stretch>
        </p:blipFill>
        <p:spPr>
          <a:xfrm>
            <a:off x="6819220" y="2026104"/>
            <a:ext cx="4322990" cy="4068536"/>
          </a:xfrm>
          <a:prstGeom prst="rect">
            <a:avLst/>
          </a:prstGeom>
        </p:spPr>
      </p:pic>
      <p:sp>
        <p:nvSpPr>
          <p:cNvPr id="11" name="TextBox 10">
            <a:extLst>
              <a:ext uri="{FF2B5EF4-FFF2-40B4-BE49-F238E27FC236}">
                <a16:creationId xmlns:a16="http://schemas.microsoft.com/office/drawing/2014/main" id="{CF307CC9-2CA6-25B4-07A5-CCFEBBE82B0D}"/>
              </a:ext>
            </a:extLst>
          </p:cNvPr>
          <p:cNvSpPr txBox="1"/>
          <p:nvPr/>
        </p:nvSpPr>
        <p:spPr>
          <a:xfrm>
            <a:off x="1279071" y="2022021"/>
            <a:ext cx="47135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lr>
                <a:schemeClr val="accent2"/>
              </a:buClr>
              <a:buFont typeface="Wingdings" panose="05000000000000000000" pitchFamily="2" charset="2"/>
              <a:buChar char="Ø"/>
            </a:pPr>
            <a:r>
              <a:rPr lang="en-US" err="1">
                <a:solidFill>
                  <a:schemeClr val="tx1">
                    <a:lumMod val="85000"/>
                    <a:lumOff val="15000"/>
                  </a:schemeClr>
                </a:solidFill>
                <a:latin typeface="Source Sans Pro" panose="020B0503030403020204" pitchFamily="34" charset="0"/>
                <a:ea typeface="Source Sans Pro" panose="020B0503030403020204" pitchFamily="34" charset="0"/>
              </a:rPr>
              <a:t>Grafici</a:t>
            </a:r>
            <a:r>
              <a:rPr lang="en-US">
                <a:solidFill>
                  <a:schemeClr val="tx1">
                    <a:lumMod val="85000"/>
                    <a:lumOff val="15000"/>
                  </a:schemeClr>
                </a:solidFill>
                <a:latin typeface="Source Sans Pro" panose="020B0503030403020204" pitchFamily="34" charset="0"/>
                <a:ea typeface="Source Sans Pro" panose="020B0503030403020204" pitchFamily="34" charset="0"/>
              </a:rPr>
              <a:t> </a:t>
            </a:r>
            <a:r>
              <a:rPr lang="en-US" err="1">
                <a:solidFill>
                  <a:schemeClr val="tx1">
                    <a:lumMod val="85000"/>
                    <a:lumOff val="15000"/>
                  </a:schemeClr>
                </a:solidFill>
                <a:latin typeface="Source Sans Pro" panose="020B0503030403020204" pitchFamily="34" charset="0"/>
                <a:ea typeface="Source Sans Pro" panose="020B0503030403020204" pitchFamily="34" charset="0"/>
              </a:rPr>
              <a:t>che</a:t>
            </a:r>
            <a:r>
              <a:rPr lang="en-US">
                <a:solidFill>
                  <a:schemeClr val="tx1">
                    <a:lumMod val="85000"/>
                    <a:lumOff val="15000"/>
                  </a:schemeClr>
                </a:solidFill>
                <a:latin typeface="Source Sans Pro" panose="020B0503030403020204" pitchFamily="34" charset="0"/>
                <a:ea typeface="Source Sans Pro" panose="020B0503030403020204" pitchFamily="34" charset="0"/>
              </a:rPr>
              <a:t> </a:t>
            </a:r>
            <a:r>
              <a:rPr lang="en-US" err="1">
                <a:solidFill>
                  <a:schemeClr val="tx1">
                    <a:lumMod val="85000"/>
                    <a:lumOff val="15000"/>
                  </a:schemeClr>
                </a:solidFill>
                <a:latin typeface="Source Sans Pro" panose="020B0503030403020204" pitchFamily="34" charset="0"/>
                <a:ea typeface="Source Sans Pro" panose="020B0503030403020204" pitchFamily="34" charset="0"/>
              </a:rPr>
              <a:t>mostrano</a:t>
            </a:r>
            <a:r>
              <a:rPr lang="en-US">
                <a:solidFill>
                  <a:schemeClr val="tx1">
                    <a:lumMod val="85000"/>
                    <a:lumOff val="15000"/>
                  </a:schemeClr>
                </a:solidFill>
                <a:latin typeface="Source Sans Pro" panose="020B0503030403020204" pitchFamily="34" charset="0"/>
                <a:ea typeface="Source Sans Pro" panose="020B0503030403020204" pitchFamily="34" charset="0"/>
              </a:rPr>
              <a:t> le </a:t>
            </a:r>
            <a:r>
              <a:rPr lang="en-US" err="1">
                <a:solidFill>
                  <a:schemeClr val="tx1">
                    <a:lumMod val="85000"/>
                    <a:lumOff val="15000"/>
                  </a:schemeClr>
                </a:solidFill>
                <a:latin typeface="Source Sans Pro" panose="020B0503030403020204" pitchFamily="34" charset="0"/>
                <a:ea typeface="Source Sans Pro" panose="020B0503030403020204" pitchFamily="34" charset="0"/>
              </a:rPr>
              <a:t>vendite</a:t>
            </a:r>
            <a:r>
              <a:rPr lang="en-US">
                <a:solidFill>
                  <a:schemeClr val="tx1">
                    <a:lumMod val="85000"/>
                    <a:lumOff val="15000"/>
                  </a:schemeClr>
                </a:solidFill>
                <a:latin typeface="Source Sans Pro" panose="020B0503030403020204" pitchFamily="34" charset="0"/>
                <a:ea typeface="Source Sans Pro" panose="020B0503030403020204" pitchFamily="34" charset="0"/>
              </a:rPr>
              <a:t> </a:t>
            </a:r>
            <a:r>
              <a:rPr lang="en-US" err="1">
                <a:solidFill>
                  <a:schemeClr val="tx1">
                    <a:lumMod val="85000"/>
                    <a:lumOff val="15000"/>
                  </a:schemeClr>
                </a:solidFill>
                <a:latin typeface="Source Sans Pro" panose="020B0503030403020204" pitchFamily="34" charset="0"/>
                <a:ea typeface="Source Sans Pro" panose="020B0503030403020204" pitchFamily="34" charset="0"/>
              </a:rPr>
              <a:t>globali</a:t>
            </a:r>
            <a:r>
              <a:rPr lang="en-US">
                <a:solidFill>
                  <a:schemeClr val="tx1">
                    <a:lumMod val="85000"/>
                    <a:lumOff val="15000"/>
                  </a:schemeClr>
                </a:solidFill>
                <a:latin typeface="Source Sans Pro" panose="020B0503030403020204" pitchFamily="34" charset="0"/>
                <a:ea typeface="Source Sans Pro" panose="020B0503030403020204" pitchFamily="34" charset="0"/>
              </a:rPr>
              <a:t> per </a:t>
            </a:r>
            <a:r>
              <a:rPr lang="en-US" err="1">
                <a:solidFill>
                  <a:schemeClr val="tx1">
                    <a:lumMod val="85000"/>
                    <a:lumOff val="15000"/>
                  </a:schemeClr>
                </a:solidFill>
                <a:latin typeface="Source Sans Pro" panose="020B0503030403020204" pitchFamily="34" charset="0"/>
                <a:ea typeface="Source Sans Pro" panose="020B0503030403020204" pitchFamily="34" charset="0"/>
              </a:rPr>
              <a:t>genere</a:t>
            </a:r>
            <a:r>
              <a:rPr lang="en-US">
                <a:solidFill>
                  <a:schemeClr val="tx1">
                    <a:lumMod val="85000"/>
                    <a:lumOff val="15000"/>
                  </a:schemeClr>
                </a:solidFill>
                <a:latin typeface="Source Sans Pro" panose="020B0503030403020204" pitchFamily="34" charset="0"/>
                <a:ea typeface="Source Sans Pro" panose="020B0503030403020204" pitchFamily="34" charset="0"/>
              </a:rPr>
              <a:t> di </a:t>
            </a:r>
            <a:r>
              <a:rPr lang="en-US" err="1">
                <a:solidFill>
                  <a:schemeClr val="tx1">
                    <a:lumMod val="85000"/>
                    <a:lumOff val="15000"/>
                  </a:schemeClr>
                </a:solidFill>
                <a:latin typeface="Source Sans Pro" panose="020B0503030403020204" pitchFamily="34" charset="0"/>
                <a:ea typeface="Source Sans Pro" panose="020B0503030403020204" pitchFamily="34" charset="0"/>
              </a:rPr>
              <a:t>appartenenza</a:t>
            </a:r>
            <a:r>
              <a:rPr lang="en-US">
                <a:solidFill>
                  <a:schemeClr val="tx1">
                    <a:lumMod val="85000"/>
                    <a:lumOff val="15000"/>
                  </a:schemeClr>
                </a:solidFill>
                <a:latin typeface="Source Sans Pro" panose="020B0503030403020204" pitchFamily="34" charset="0"/>
                <a:ea typeface="Source Sans Pro" panose="020B0503030403020204" pitchFamily="34" charset="0"/>
              </a:rPr>
              <a:t>.</a:t>
            </a:r>
          </a:p>
        </p:txBody>
      </p:sp>
    </p:spTree>
    <p:extLst>
      <p:ext uri="{BB962C8B-B14F-4D97-AF65-F5344CB8AC3E}">
        <p14:creationId xmlns:p14="http://schemas.microsoft.com/office/powerpoint/2010/main" val="1920319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F0826795-9E6C-43D3-E1AE-3C1916DDD326}"/>
              </a:ext>
            </a:extLst>
          </p:cNvPr>
          <p:cNvSpPr>
            <a:spLocks noGrp="1"/>
          </p:cNvSpPr>
          <p:nvPr>
            <p:ph type="title"/>
          </p:nvPr>
        </p:nvSpPr>
        <p:spPr>
          <a:xfrm>
            <a:off x="1097280" y="286603"/>
            <a:ext cx="10058400" cy="1450757"/>
          </a:xfrm>
        </p:spPr>
        <p:txBody>
          <a:bodyPr/>
          <a:lstStyle/>
          <a:p>
            <a:r>
              <a:rPr lang="it-IT" b="1">
                <a:solidFill>
                  <a:schemeClr val="accent2"/>
                </a:solidFill>
                <a:latin typeface="Source Sans Pro" panose="020B0503030403020204" pitchFamily="34" charset="0"/>
                <a:ea typeface="Source Sans Pro" panose="020B0503030403020204" pitchFamily="34" charset="0"/>
              </a:rPr>
              <a:t>Analisi dei dati</a:t>
            </a:r>
          </a:p>
        </p:txBody>
      </p:sp>
      <p:pic>
        <p:nvPicPr>
          <p:cNvPr id="5" name="Immagine 4">
            <a:extLst>
              <a:ext uri="{FF2B5EF4-FFF2-40B4-BE49-F238E27FC236}">
                <a16:creationId xmlns:a16="http://schemas.microsoft.com/office/drawing/2014/main" id="{576ACF6D-7ABC-CBE8-B4F9-8E680B696B6B}"/>
              </a:ext>
            </a:extLst>
          </p:cNvPr>
          <p:cNvPicPr>
            <a:picLocks noChangeAspect="1"/>
          </p:cNvPicPr>
          <p:nvPr/>
        </p:nvPicPr>
        <p:blipFill rotWithShape="1">
          <a:blip r:embed="rId2"/>
          <a:srcRect l="1281" t="1112" r="9106"/>
          <a:stretch/>
        </p:blipFill>
        <p:spPr>
          <a:xfrm>
            <a:off x="9180045" y="2015613"/>
            <a:ext cx="1975635" cy="3962400"/>
          </a:xfrm>
          <a:prstGeom prst="rect">
            <a:avLst/>
          </a:prstGeom>
        </p:spPr>
      </p:pic>
      <p:pic>
        <p:nvPicPr>
          <p:cNvPr id="7" name="Immagine 6" descr="Immagine che contiene testo, schermata, Diagramma, diagramma&#10;&#10;Descrizione generata automaticamente">
            <a:extLst>
              <a:ext uri="{FF2B5EF4-FFF2-40B4-BE49-F238E27FC236}">
                <a16:creationId xmlns:a16="http://schemas.microsoft.com/office/drawing/2014/main" id="{653EF7EF-8C5E-1529-DD4F-598227FB67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7280" y="2604107"/>
            <a:ext cx="6695986" cy="3678048"/>
          </a:xfrm>
          <a:prstGeom prst="rect">
            <a:avLst/>
          </a:prstGeom>
        </p:spPr>
      </p:pic>
      <p:sp>
        <p:nvSpPr>
          <p:cNvPr id="9" name="CasellaDiTesto 8">
            <a:extLst>
              <a:ext uri="{FF2B5EF4-FFF2-40B4-BE49-F238E27FC236}">
                <a16:creationId xmlns:a16="http://schemas.microsoft.com/office/drawing/2014/main" id="{CAF4B073-EC2F-1194-14EB-49087269F6CC}"/>
              </a:ext>
            </a:extLst>
          </p:cNvPr>
          <p:cNvSpPr txBox="1"/>
          <p:nvPr/>
        </p:nvSpPr>
        <p:spPr>
          <a:xfrm>
            <a:off x="1097280" y="1870658"/>
            <a:ext cx="7769613" cy="646331"/>
          </a:xfrm>
          <a:prstGeom prst="rect">
            <a:avLst/>
          </a:prstGeom>
          <a:noFill/>
        </p:spPr>
        <p:txBody>
          <a:bodyPr wrap="square">
            <a:spAutoFit/>
          </a:bodyPr>
          <a:lstStyle/>
          <a:p>
            <a:pPr marL="285750" indent="-285750">
              <a:buClr>
                <a:schemeClr val="accent2"/>
              </a:buClr>
              <a:buFont typeface="Wingdings" panose="05000000000000000000" pitchFamily="2" charset="2"/>
              <a:buChar char="Ø"/>
            </a:pPr>
            <a:r>
              <a:rPr lang="it-IT">
                <a:solidFill>
                  <a:schemeClr val="tx1">
                    <a:lumMod val="85000"/>
                    <a:lumOff val="15000"/>
                  </a:schemeClr>
                </a:solidFill>
                <a:latin typeface="Source Sans Pro" panose="020B0503030403020204" pitchFamily="34" charset="0"/>
                <a:ea typeface="Source Sans Pro" panose="020B0503030403020204" pitchFamily="34" charset="0"/>
              </a:rPr>
              <a:t>Viene mostrata l'analisi dei dati relativi alle vendite totali per piattaforma di gioco, sia attraverso l'istogramma che tramite i dati numerici. </a:t>
            </a:r>
          </a:p>
        </p:txBody>
      </p:sp>
    </p:spTree>
    <p:extLst>
      <p:ext uri="{BB962C8B-B14F-4D97-AF65-F5344CB8AC3E}">
        <p14:creationId xmlns:p14="http://schemas.microsoft.com/office/powerpoint/2010/main" val="1953329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Retrospettivo">
  <a:themeElements>
    <a:clrScheme name="Retrospettivo">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ttiv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ttivo">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2A99FF3F507EE448CCF69FB8C01AB32" ma:contentTypeVersion="11" ma:contentTypeDescription="Create a new document." ma:contentTypeScope="" ma:versionID="ea64370baeaf9b8a6dd6e0fb8efd3860">
  <xsd:schema xmlns:xsd="http://www.w3.org/2001/XMLSchema" xmlns:xs="http://www.w3.org/2001/XMLSchema" xmlns:p="http://schemas.microsoft.com/office/2006/metadata/properties" xmlns:ns3="3e15fb74-9573-455e-843a-317b47a6bf8f" xmlns:ns4="09fab157-cb17-4ffd-af64-a6caa2ff023f" targetNamespace="http://schemas.microsoft.com/office/2006/metadata/properties" ma:root="true" ma:fieldsID="774b6f42c2b16ae9f5ab08455575fb65" ns3:_="" ns4:_="">
    <xsd:import namespace="3e15fb74-9573-455e-843a-317b47a6bf8f"/>
    <xsd:import namespace="09fab157-cb17-4ffd-af64-a6caa2ff023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_activity" minOccurs="0"/>
                <xsd:element ref="ns4:MediaServiceOCR"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15fb74-9573-455e-843a-317b47a6bf8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9fab157-cb17-4ffd-af64-a6caa2ff023f"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_activity" ma:index="16" nillable="true" ma:displayName="_activity" ma:hidden="true" ma:internalName="_activity">
      <xsd:simpleType>
        <xsd:restriction base="dms:Note"/>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09fab157-cb17-4ffd-af64-a6caa2ff02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2F6483-4648-4C2C-A467-E5B96426D65E}">
  <ds:schemaRefs>
    <ds:schemaRef ds:uri="09fab157-cb17-4ffd-af64-a6caa2ff023f"/>
    <ds:schemaRef ds:uri="3e15fb74-9573-455e-843a-317b47a6bf8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E33DC7A-8A82-41AC-BFF7-284B88CAA5DC}">
  <ds:schemaRefs>
    <ds:schemaRef ds:uri="http://purl.org/dc/elements/1.1/"/>
    <ds:schemaRef ds:uri="3e15fb74-9573-455e-843a-317b47a6bf8f"/>
    <ds:schemaRef ds:uri="http://schemas.openxmlformats.org/package/2006/metadata/core-properties"/>
    <ds:schemaRef ds:uri="http://purl.org/dc/terms/"/>
    <ds:schemaRef ds:uri="http://schemas.microsoft.com/office/infopath/2007/PartnerControls"/>
    <ds:schemaRef ds:uri="http://www.w3.org/XML/1998/namespace"/>
    <ds:schemaRef ds:uri="http://schemas.microsoft.com/office/2006/metadata/properties"/>
    <ds:schemaRef ds:uri="http://schemas.microsoft.com/office/2006/documentManagement/types"/>
    <ds:schemaRef ds:uri="http://purl.org/dc/dcmitype/"/>
    <ds:schemaRef ds:uri="09fab157-cb17-4ffd-af64-a6caa2ff023f"/>
  </ds:schemaRefs>
</ds:datastoreItem>
</file>

<file path=customXml/itemProps3.xml><?xml version="1.0" encoding="utf-8"?>
<ds:datastoreItem xmlns:ds="http://schemas.openxmlformats.org/officeDocument/2006/customXml" ds:itemID="{BC1D027F-1236-462E-B73F-8CCEEA4593A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74</TotalTime>
  <Words>2365</Words>
  <Application>Microsoft Office PowerPoint</Application>
  <PresentationFormat>Widescreen</PresentationFormat>
  <Paragraphs>174</Paragraphs>
  <Slides>43</Slides>
  <Notes>1</Notes>
  <HiddenSlides>0</HiddenSlides>
  <MMClips>5</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43</vt:i4>
      </vt:variant>
    </vt:vector>
  </HeadingPairs>
  <TitlesOfParts>
    <vt:vector size="50" baseType="lpstr">
      <vt:lpstr>Calibri</vt:lpstr>
      <vt:lpstr>Calibri Light</vt:lpstr>
      <vt:lpstr>Consolas</vt:lpstr>
      <vt:lpstr>Courier New</vt:lpstr>
      <vt:lpstr>Source Sans Pro</vt:lpstr>
      <vt:lpstr>Wingdings</vt:lpstr>
      <vt:lpstr>Retrospettivo</vt:lpstr>
      <vt:lpstr>Progetto di  Information Systems and Business Intelligence</vt:lpstr>
      <vt:lpstr>Obiettivi del progetto</vt:lpstr>
      <vt:lpstr>Informazioni sul Dataset </vt:lpstr>
      <vt:lpstr>Informazioni sul Dataset </vt:lpstr>
      <vt:lpstr>Google Colab: panoramica</vt:lpstr>
      <vt:lpstr>EDA – Preparazione dei dati</vt:lpstr>
      <vt:lpstr>Analisi dei dati</vt:lpstr>
      <vt:lpstr>Analisi dei dati</vt:lpstr>
      <vt:lpstr>Analisi dei dati</vt:lpstr>
      <vt:lpstr>Analisi dei dati </vt:lpstr>
      <vt:lpstr>Analisi dei dati </vt:lpstr>
      <vt:lpstr>Analisi dei dati </vt:lpstr>
      <vt:lpstr>Predictive modeling</vt:lpstr>
      <vt:lpstr>Regression model</vt:lpstr>
      <vt:lpstr>Streamlit: panoramica</vt:lpstr>
      <vt:lpstr>Dashboard interattiva – TSA</vt:lpstr>
      <vt:lpstr>Dashboard interattiva – TSA</vt:lpstr>
      <vt:lpstr>Dashboard interattiva – TSA</vt:lpstr>
      <vt:lpstr>Dashboard interattiva – TSA</vt:lpstr>
      <vt:lpstr>Dashboard interattiva – </vt:lpstr>
      <vt:lpstr>Dashboard interattiva – </vt:lpstr>
      <vt:lpstr>Dashboard interattiva – Altri criteri</vt:lpstr>
      <vt:lpstr>Power BI </vt:lpstr>
      <vt:lpstr>Power BI </vt:lpstr>
      <vt:lpstr>Power BI </vt:lpstr>
      <vt:lpstr>Power BI </vt:lpstr>
      <vt:lpstr>Power BI </vt:lpstr>
      <vt:lpstr>Power BI </vt:lpstr>
      <vt:lpstr>Power BI </vt:lpstr>
      <vt:lpstr>Power BI </vt:lpstr>
      <vt:lpstr>Power BI </vt:lpstr>
      <vt:lpstr>Power BI </vt:lpstr>
      <vt:lpstr>Power BI </vt:lpstr>
      <vt:lpstr>Bonita: panoramica</vt:lpstr>
      <vt:lpstr>Presentazione standard di PowerPoint</vt:lpstr>
      <vt:lpstr>Workflow diagram</vt:lpstr>
      <vt:lpstr>Form Utente: invio ticket</vt:lpstr>
      <vt:lpstr>Form Operatore:</vt:lpstr>
      <vt:lpstr>Form Operatore:</vt:lpstr>
      <vt:lpstr>Form Utente: soluzione e valutazione</vt:lpstr>
      <vt:lpstr>Form Operatore: servizio clienti</vt:lpstr>
      <vt:lpstr>Form Utente: ticket chiuso</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MICHELE MORGILLO</dc:creator>
  <cp:lastModifiedBy>EMANUELE SANTORO</cp:lastModifiedBy>
  <cp:revision>4</cp:revision>
  <dcterms:created xsi:type="dcterms:W3CDTF">2024-01-07T15:50:06Z</dcterms:created>
  <dcterms:modified xsi:type="dcterms:W3CDTF">2024-01-09T11:47:16Z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d0b24d-6422-44b0-b3de-abb3a9e8c81a_Enabled">
    <vt:lpwstr>true</vt:lpwstr>
  </property>
  <property fmtid="{D5CDD505-2E9C-101B-9397-08002B2CF9AE}" pid="3" name="MSIP_Label_2ad0b24d-6422-44b0-b3de-abb3a9e8c81a_SetDate">
    <vt:lpwstr>2024-01-07T15:50:22Z</vt:lpwstr>
  </property>
  <property fmtid="{D5CDD505-2E9C-101B-9397-08002B2CF9AE}" pid="4" name="MSIP_Label_2ad0b24d-6422-44b0-b3de-abb3a9e8c81a_Method">
    <vt:lpwstr>Standard</vt:lpwstr>
  </property>
  <property fmtid="{D5CDD505-2E9C-101B-9397-08002B2CF9AE}" pid="5" name="MSIP_Label_2ad0b24d-6422-44b0-b3de-abb3a9e8c81a_Name">
    <vt:lpwstr>defa4170-0d19-0005-0004-bc88714345d2</vt:lpwstr>
  </property>
  <property fmtid="{D5CDD505-2E9C-101B-9397-08002B2CF9AE}" pid="6" name="MSIP_Label_2ad0b24d-6422-44b0-b3de-abb3a9e8c81a_SiteId">
    <vt:lpwstr>2fcfe26a-bb62-46b0-b1e3-28f9da0c45fd</vt:lpwstr>
  </property>
  <property fmtid="{D5CDD505-2E9C-101B-9397-08002B2CF9AE}" pid="7" name="MSIP_Label_2ad0b24d-6422-44b0-b3de-abb3a9e8c81a_ActionId">
    <vt:lpwstr>947b8004-2fc1-43d6-a68a-d69d20114cdb</vt:lpwstr>
  </property>
  <property fmtid="{D5CDD505-2E9C-101B-9397-08002B2CF9AE}" pid="8" name="MSIP_Label_2ad0b24d-6422-44b0-b3de-abb3a9e8c81a_ContentBits">
    <vt:lpwstr>0</vt:lpwstr>
  </property>
  <property fmtid="{D5CDD505-2E9C-101B-9397-08002B2CF9AE}" pid="9" name="ContentTypeId">
    <vt:lpwstr>0x010100C2A99FF3F507EE448CCF69FB8C01AB32</vt:lpwstr>
  </property>
</Properties>
</file>